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50" r:id="rId5"/>
  </p:sldMasterIdLst>
  <p:notesMasterIdLst>
    <p:notesMasterId r:id="rId34"/>
  </p:notesMasterIdLst>
  <p:sldIdLst>
    <p:sldId id="304" r:id="rId6"/>
    <p:sldId id="259" r:id="rId7"/>
    <p:sldId id="333" r:id="rId8"/>
    <p:sldId id="306" r:id="rId9"/>
    <p:sldId id="307" r:id="rId10"/>
    <p:sldId id="340" r:id="rId11"/>
    <p:sldId id="308" r:id="rId12"/>
    <p:sldId id="334" r:id="rId13"/>
    <p:sldId id="342" r:id="rId14"/>
    <p:sldId id="327" r:id="rId15"/>
    <p:sldId id="341" r:id="rId16"/>
    <p:sldId id="309" r:id="rId17"/>
    <p:sldId id="319" r:id="rId18"/>
    <p:sldId id="343" r:id="rId19"/>
    <p:sldId id="313" r:id="rId20"/>
    <p:sldId id="329" r:id="rId21"/>
    <p:sldId id="316" r:id="rId22"/>
    <p:sldId id="318" r:id="rId23"/>
    <p:sldId id="328" r:id="rId24"/>
    <p:sldId id="344" r:id="rId25"/>
    <p:sldId id="314" r:id="rId26"/>
    <p:sldId id="339" r:id="rId27"/>
    <p:sldId id="322" r:id="rId28"/>
    <p:sldId id="345" r:id="rId29"/>
    <p:sldId id="346" r:id="rId30"/>
    <p:sldId id="337" r:id="rId31"/>
    <p:sldId id="336" r:id="rId32"/>
    <p:sldId id="332" r:id="rId33"/>
  </p:sldIdLst>
  <p:sldSz cx="12192000" cy="6858000"/>
  <p:notesSz cx="6797675" cy="9926638"/>
  <p:embeddedFontLst>
    <p:embeddedFont>
      <p:font typeface="Agency FB" panose="020B0503020202020204" pitchFamily="34" charset="0"/>
      <p:regular r:id="rId35"/>
      <p:bold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Raleway" pitchFamily="2" charset="0"/>
      <p:regular r:id="rId43"/>
      <p:bold r:id="rId44"/>
      <p:italic r:id="rId45"/>
      <p:boldItalic r:id="rId46"/>
    </p:embeddedFont>
  </p:embeddedFontLst>
  <p:defaultTextStyle>
    <a:defPPr>
      <a:defRPr lang="fr-FR"/>
    </a:defPPr>
    <a:lvl1pPr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1pPr>
    <a:lvl2pPr marL="4572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2pPr>
    <a:lvl3pPr marL="9144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3pPr>
    <a:lvl4pPr marL="13716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4pPr>
    <a:lvl5pPr marL="1828800" algn="l" rtl="0" eaLnBrk="0" fontAlgn="base" hangingPunct="0">
      <a:spcBef>
        <a:spcPct val="0"/>
      </a:spcBef>
      <a:spcAft>
        <a:spcPct val="0"/>
      </a:spcAft>
      <a:defRPr kern="1200">
        <a:solidFill>
          <a:schemeClr val="tx1"/>
        </a:solidFill>
        <a:latin typeface="Raleway" panose="020B0503030101060003" pitchFamily="34" charset="0"/>
        <a:ea typeface="+mn-ea"/>
        <a:cs typeface="+mn-cs"/>
      </a:defRPr>
    </a:lvl5pPr>
    <a:lvl6pPr marL="2286000" algn="l" defTabSz="914400" rtl="0" eaLnBrk="1" latinLnBrk="0" hangingPunct="1">
      <a:defRPr kern="1200">
        <a:solidFill>
          <a:schemeClr val="tx1"/>
        </a:solidFill>
        <a:latin typeface="Raleway" panose="020B0503030101060003" pitchFamily="34" charset="0"/>
        <a:ea typeface="+mn-ea"/>
        <a:cs typeface="+mn-cs"/>
      </a:defRPr>
    </a:lvl6pPr>
    <a:lvl7pPr marL="2743200" algn="l" defTabSz="914400" rtl="0" eaLnBrk="1" latinLnBrk="0" hangingPunct="1">
      <a:defRPr kern="1200">
        <a:solidFill>
          <a:schemeClr val="tx1"/>
        </a:solidFill>
        <a:latin typeface="Raleway" panose="020B0503030101060003" pitchFamily="34" charset="0"/>
        <a:ea typeface="+mn-ea"/>
        <a:cs typeface="+mn-cs"/>
      </a:defRPr>
    </a:lvl7pPr>
    <a:lvl8pPr marL="3200400" algn="l" defTabSz="914400" rtl="0" eaLnBrk="1" latinLnBrk="0" hangingPunct="1">
      <a:defRPr kern="1200">
        <a:solidFill>
          <a:schemeClr val="tx1"/>
        </a:solidFill>
        <a:latin typeface="Raleway" panose="020B0503030101060003" pitchFamily="34" charset="0"/>
        <a:ea typeface="+mn-ea"/>
        <a:cs typeface="+mn-cs"/>
      </a:defRPr>
    </a:lvl8pPr>
    <a:lvl9pPr marL="3657600" algn="l" defTabSz="914400" rtl="0" eaLnBrk="1" latinLnBrk="0" hangingPunct="1">
      <a:defRPr kern="1200">
        <a:solidFill>
          <a:schemeClr val="tx1"/>
        </a:solidFill>
        <a:latin typeface="Raleway" panose="020B0503030101060003"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2026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91151-55DB-4838-B3F8-2A1FE8CC0B13}" v="1" dt="2022-08-22T16:46:29.230"/>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45" autoAdjust="0"/>
    <p:restoredTop sz="95226" autoAdjust="0"/>
  </p:normalViewPr>
  <p:slideViewPr>
    <p:cSldViewPr snapToGrid="0">
      <p:cViewPr varScale="1">
        <p:scale>
          <a:sx n="114" d="100"/>
          <a:sy n="114" d="100"/>
        </p:scale>
        <p:origin x="738" y="102"/>
      </p:cViewPr>
      <p:guideLst>
        <p:guide orient="horz" pos="2160"/>
        <p:guide pos="3840"/>
      </p:guideLst>
    </p:cSldViewPr>
  </p:slideViewPr>
  <p:notesTextViewPr>
    <p:cViewPr>
      <p:scale>
        <a:sx n="125" d="100"/>
        <a:sy n="125"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5.fntdata"/><Relationship Id="rId21" Type="http://schemas.openxmlformats.org/officeDocument/2006/relationships/slide" Target="slides/slide16.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0.fntdata"/><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5.xml"/><Relationship Id="rId41"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onel FRAISSE" userId="bc6aa821-10a2-41f2-b715-f08eea3d00e2" providerId="ADAL" clId="{CC891151-55DB-4838-B3F8-2A1FE8CC0B13}"/>
    <pc:docChg chg="custSel delSld modSld">
      <pc:chgData name="Lionel FRAISSE" userId="bc6aa821-10a2-41f2-b715-f08eea3d00e2" providerId="ADAL" clId="{CC891151-55DB-4838-B3F8-2A1FE8CC0B13}" dt="2022-08-22T17:55:34.578" v="67" actId="20577"/>
      <pc:docMkLst>
        <pc:docMk/>
      </pc:docMkLst>
      <pc:sldChg chg="modSp mod">
        <pc:chgData name="Lionel FRAISSE" userId="bc6aa821-10a2-41f2-b715-f08eea3d00e2" providerId="ADAL" clId="{CC891151-55DB-4838-B3F8-2A1FE8CC0B13}" dt="2022-08-22T17:55:34.578" v="67" actId="20577"/>
        <pc:sldMkLst>
          <pc:docMk/>
          <pc:sldMk cId="0" sldId="316"/>
        </pc:sldMkLst>
        <pc:spChg chg="mod">
          <ac:chgData name="Lionel FRAISSE" userId="bc6aa821-10a2-41f2-b715-f08eea3d00e2" providerId="ADAL" clId="{CC891151-55DB-4838-B3F8-2A1FE8CC0B13}" dt="2022-08-22T17:55:34.578" v="67" actId="20577"/>
          <ac:spMkLst>
            <pc:docMk/>
            <pc:sldMk cId="0" sldId="316"/>
            <ac:spMk id="3" creationId="{00000000-0000-0000-0000-000000000000}"/>
          </ac:spMkLst>
        </pc:spChg>
      </pc:sldChg>
      <pc:sldChg chg="del">
        <pc:chgData name="Lionel FRAISSE" userId="bc6aa821-10a2-41f2-b715-f08eea3d00e2" providerId="ADAL" clId="{CC891151-55DB-4838-B3F8-2A1FE8CC0B13}" dt="2022-08-22T16:46:16.122" v="0" actId="47"/>
        <pc:sldMkLst>
          <pc:docMk/>
          <pc:sldMk cId="0" sldId="317"/>
        </pc:sldMkLst>
      </pc:sldChg>
      <pc:sldChg chg="addSp modSp mod">
        <pc:chgData name="Lionel FRAISSE" userId="bc6aa821-10a2-41f2-b715-f08eea3d00e2" providerId="ADAL" clId="{CC891151-55DB-4838-B3F8-2A1FE8CC0B13}" dt="2022-08-22T16:46:31.927" v="2" actId="1076"/>
        <pc:sldMkLst>
          <pc:docMk/>
          <pc:sldMk cId="0" sldId="322"/>
        </pc:sldMkLst>
        <pc:picChg chg="add mod">
          <ac:chgData name="Lionel FRAISSE" userId="bc6aa821-10a2-41f2-b715-f08eea3d00e2" providerId="ADAL" clId="{CC891151-55DB-4838-B3F8-2A1FE8CC0B13}" dt="2022-08-22T16:46:31.927" v="2" actId="1076"/>
          <ac:picMkLst>
            <pc:docMk/>
            <pc:sldMk cId="0" sldId="322"/>
            <ac:picMk id="3" creationId="{0735A4A2-C620-2DF8-A0B0-E7E9C00055CD}"/>
          </ac:picMkLst>
        </pc:picChg>
      </pc:sldChg>
      <pc:sldChg chg="del">
        <pc:chgData name="Lionel FRAISSE" userId="bc6aa821-10a2-41f2-b715-f08eea3d00e2" providerId="ADAL" clId="{CC891151-55DB-4838-B3F8-2A1FE8CC0B13}" dt="2022-08-22T16:46:16.122" v="0" actId="47"/>
        <pc:sldMkLst>
          <pc:docMk/>
          <pc:sldMk cId="3623910686" sldId="323"/>
        </pc:sldMkLst>
      </pc:sldChg>
      <pc:sldChg chg="del">
        <pc:chgData name="Lionel FRAISSE" userId="bc6aa821-10a2-41f2-b715-f08eea3d00e2" providerId="ADAL" clId="{CC891151-55DB-4838-B3F8-2A1FE8CC0B13}" dt="2022-08-22T16:46:16.122" v="0" actId="47"/>
        <pc:sldMkLst>
          <pc:docMk/>
          <pc:sldMk cId="1345038662" sldId="32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C3A85B0-34F5-44F4-8BDB-F2CB3E134F1E}"/>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E393AF5C-B6F1-4B16-A73D-14768448137E}"/>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AF87DDC-D086-45D0-9AF3-E35A82B7E6A8}" type="datetimeFigureOut">
              <a:rPr lang="fr-FR"/>
              <a:pPr>
                <a:defRPr/>
              </a:pPr>
              <a:t>22/08/2022</a:t>
            </a:fld>
            <a:endParaRPr lang="fr-FR"/>
          </a:p>
        </p:txBody>
      </p:sp>
      <p:sp>
        <p:nvSpPr>
          <p:cNvPr id="4" name="Espace réservé de l'image des diapositives 3">
            <a:extLst>
              <a:ext uri="{FF2B5EF4-FFF2-40B4-BE49-F238E27FC236}">
                <a16:creationId xmlns:a16="http://schemas.microsoft.com/office/drawing/2014/main" id="{0B400352-9733-4413-8F8B-940306A1FF27}"/>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a:extLst>
              <a:ext uri="{FF2B5EF4-FFF2-40B4-BE49-F238E27FC236}">
                <a16:creationId xmlns:a16="http://schemas.microsoft.com/office/drawing/2014/main" id="{896DC086-886B-4D4E-A456-2AF57997D007}"/>
              </a:ext>
            </a:extLst>
          </p:cNvPr>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147FB6B9-10E9-41F3-BDD9-347E48992FE0}"/>
              </a:ext>
            </a:extLst>
          </p:cNvPr>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EAE144CE-A0BC-46B7-8C70-D98262E01D2E}"/>
              </a:ext>
            </a:extLst>
          </p:cNvPr>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341002D-C692-466D-AD2F-1F873A271DBA}"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341002D-C692-466D-AD2F-1F873A271DBA}" type="slidenum">
              <a:rPr lang="fr-FR" smtClean="0"/>
              <a:pPr>
                <a:defRPr/>
              </a:pPr>
              <a:t>1</a:t>
            </a:fld>
            <a:endParaRPr lang="fr-FR"/>
          </a:p>
        </p:txBody>
      </p:sp>
    </p:spTree>
    <p:extLst>
      <p:ext uri="{BB962C8B-B14F-4D97-AF65-F5344CB8AC3E}">
        <p14:creationId xmlns:p14="http://schemas.microsoft.com/office/powerpoint/2010/main" val="628104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20</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9341002D-C692-466D-AD2F-1F873A271DBA}" type="slidenum">
              <a:rPr lang="fr-FR" smtClean="0"/>
              <a:pPr>
                <a:defRPr/>
              </a:pPr>
              <a:t>28</a:t>
            </a:fld>
            <a:endParaRPr lang="fr-FR"/>
          </a:p>
        </p:txBody>
      </p:sp>
    </p:spTree>
    <p:extLst>
      <p:ext uri="{BB962C8B-B14F-4D97-AF65-F5344CB8AC3E}">
        <p14:creationId xmlns:p14="http://schemas.microsoft.com/office/powerpoint/2010/main" val="62810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2</a:t>
            </a:fld>
            <a:endParaRPr lang="fr-FR" altLang="fr-FR">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Espace réservé de l'image des diapositives 1">
            <a:extLst>
              <a:ext uri="{FF2B5EF4-FFF2-40B4-BE49-F238E27FC236}">
                <a16:creationId xmlns:a16="http://schemas.microsoft.com/office/drawing/2014/main" id="{9C7C168B-3152-489B-8816-4482A5A9ECA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2" name="Espace réservé des notes 2">
            <a:extLst>
              <a:ext uri="{FF2B5EF4-FFF2-40B4-BE49-F238E27FC236}">
                <a16:creationId xmlns:a16="http://schemas.microsoft.com/office/drawing/2014/main" id="{F5443417-C7BE-4AE9-BBF0-549F4F565FD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5123" name="Espace réservé du numéro de diapositive 3">
            <a:extLst>
              <a:ext uri="{FF2B5EF4-FFF2-40B4-BE49-F238E27FC236}">
                <a16:creationId xmlns:a16="http://schemas.microsoft.com/office/drawing/2014/main" id="{C5866916-361B-4465-A1EF-CFCC35B7E9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AAF9E498-122D-4242-A420-709C25032F3B}" type="slidenum">
              <a:rPr lang="fr-FR" altLang="fr-FR" smtClean="0">
                <a:latin typeface="Calibri" panose="020F0502020204030204" pitchFamily="34" charset="0"/>
              </a:rPr>
              <a:pPr fontAlgn="base">
                <a:spcBef>
                  <a:spcPct val="0"/>
                </a:spcBef>
                <a:spcAft>
                  <a:spcPct val="0"/>
                </a:spcAft>
              </a:pPr>
              <a:t>3</a:t>
            </a:fld>
            <a:endParaRPr lang="fr-FR" altLang="fr-FR">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4</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5</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6</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9</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11</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Espace réservé de l'image des diapositives 1">
            <a:extLst>
              <a:ext uri="{FF2B5EF4-FFF2-40B4-BE49-F238E27FC236}">
                <a16:creationId xmlns:a16="http://schemas.microsoft.com/office/drawing/2014/main" id="{0AE85363-16AF-47A3-A3E6-95FE221315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0" name="Espace réservé des notes 2">
            <a:extLst>
              <a:ext uri="{FF2B5EF4-FFF2-40B4-BE49-F238E27FC236}">
                <a16:creationId xmlns:a16="http://schemas.microsoft.com/office/drawing/2014/main" id="{0D27E051-4FC6-48BE-8D2C-38831D0F46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dirty="0"/>
          </a:p>
        </p:txBody>
      </p:sp>
      <p:sp>
        <p:nvSpPr>
          <p:cNvPr id="7171" name="Espace réservé du numéro de diapositive 3">
            <a:extLst>
              <a:ext uri="{FF2B5EF4-FFF2-40B4-BE49-F238E27FC236}">
                <a16:creationId xmlns:a16="http://schemas.microsoft.com/office/drawing/2014/main" id="{F143A8CD-45D6-4DB6-91EC-D767AA67EF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fontAlgn="base">
              <a:spcBef>
                <a:spcPct val="0"/>
              </a:spcBef>
              <a:spcAft>
                <a:spcPct val="0"/>
              </a:spcAft>
            </a:pPr>
            <a:fld id="{0FC7B635-A138-4EBD-854E-E24CFC391489}" type="slidenum">
              <a:rPr lang="fr-FR" altLang="fr-FR" smtClean="0">
                <a:latin typeface="Calibri" panose="020F0502020204030204" pitchFamily="34" charset="0"/>
              </a:rPr>
              <a:pPr fontAlgn="base">
                <a:spcBef>
                  <a:spcPct val="0"/>
                </a:spcBef>
                <a:spcAft>
                  <a:spcPct val="0"/>
                </a:spcAft>
              </a:pPr>
              <a:t>14</a:t>
            </a:fld>
            <a:endParaRPr lang="fr-FR" altLang="fr-FR">
              <a:latin typeface="Calibri" panose="020F0502020204030204" pitchFamily="34" charset="0"/>
            </a:endParaRPr>
          </a:p>
        </p:txBody>
      </p:sp>
    </p:spTree>
    <p:extLst>
      <p:ext uri="{BB962C8B-B14F-4D97-AF65-F5344CB8AC3E}">
        <p14:creationId xmlns:p14="http://schemas.microsoft.com/office/powerpoint/2010/main" val="1926052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www.ffck.org/" TargetMode="External"/><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1">
    <p:spTree>
      <p:nvGrpSpPr>
        <p:cNvPr id="1" name=""/>
        <p:cNvGrpSpPr/>
        <p:nvPr/>
      </p:nvGrpSpPr>
      <p:grpSpPr>
        <a:xfrm>
          <a:off x="0" y="0"/>
          <a:ext cx="0" cy="0"/>
          <a:chOff x="0" y="0"/>
          <a:chExt cx="0" cy="0"/>
        </a:xfrm>
      </p:grpSpPr>
    </p:spTree>
    <p:extLst>
      <p:ext uri="{BB962C8B-B14F-4D97-AF65-F5344CB8AC3E}">
        <p14:creationId xmlns:p14="http://schemas.microsoft.com/office/powerpoint/2010/main" val="487017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b="0" i="0">
                <a:latin typeface="Agency FB" pitchFamily="2" charset="77"/>
              </a:defRPr>
            </a:lvl1pPr>
          </a:lstStyle>
          <a:p>
            <a:r>
              <a:rPr lang="fr-FR" dirty="0"/>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ED3F83E-BE0E-463A-A666-8118E5600C10}"/>
              </a:ext>
            </a:extLst>
          </p:cNvPr>
          <p:cNvSpPr>
            <a:spLocks noGrp="1"/>
          </p:cNvSpPr>
          <p:nvPr>
            <p:ph type="dt" sz="half" idx="10"/>
          </p:nvPr>
        </p:nvSpPr>
        <p:spPr>
          <a:xfrm>
            <a:off x="0" y="0"/>
            <a:ext cx="0" cy="0"/>
          </a:xfrm>
        </p:spPr>
        <p:txBody>
          <a:bodyPr/>
          <a:lstStyle>
            <a:lvl1pPr>
              <a:defRPr>
                <a:latin typeface="Raleway" panose="020B0003030101060003" pitchFamily="34" charset="0"/>
              </a:defRPr>
            </a:lvl1pPr>
          </a:lstStyle>
          <a:p>
            <a:pPr>
              <a:defRPr/>
            </a:pPr>
            <a:fld id="{BE681190-2469-4752-B09E-5F8AC3315744}" type="datetimeFigureOut">
              <a:rPr lang="fr-FR"/>
              <a:pPr>
                <a:defRPr/>
              </a:pPr>
              <a:t>22/08/2022</a:t>
            </a:fld>
            <a:endParaRPr lang="fr-FR"/>
          </a:p>
        </p:txBody>
      </p:sp>
      <p:sp>
        <p:nvSpPr>
          <p:cNvPr id="5" name="Espace réservé du pied de page 4">
            <a:extLst>
              <a:ext uri="{FF2B5EF4-FFF2-40B4-BE49-F238E27FC236}">
                <a16:creationId xmlns:a16="http://schemas.microsoft.com/office/drawing/2014/main" id="{69B2D451-1FB0-4B5E-AB65-20727746CDCD}"/>
              </a:ext>
            </a:extLst>
          </p:cNvPr>
          <p:cNvSpPr>
            <a:spLocks noGrp="1"/>
          </p:cNvSpPr>
          <p:nvPr>
            <p:ph type="ftr" sz="quarter" idx="11"/>
          </p:nvPr>
        </p:nvSpPr>
        <p:spPr>
          <a:xfrm>
            <a:off x="0" y="0"/>
            <a:ext cx="0" cy="0"/>
          </a:xfrm>
        </p:spPr>
        <p:txBody>
          <a:bodyPr/>
          <a:lstStyle>
            <a:lvl1pPr>
              <a:defRPr>
                <a:latin typeface="Raleway" panose="020B0003030101060003" pitchFamily="34" charset="0"/>
              </a:defRPr>
            </a:lvl1pPr>
          </a:lstStyle>
          <a:p>
            <a:pPr>
              <a:defRPr/>
            </a:pPr>
            <a:endParaRPr lang="fr-FR"/>
          </a:p>
        </p:txBody>
      </p:sp>
      <p:sp>
        <p:nvSpPr>
          <p:cNvPr id="6" name="Espace réservé du numéro de diapositive 5">
            <a:extLst>
              <a:ext uri="{FF2B5EF4-FFF2-40B4-BE49-F238E27FC236}">
                <a16:creationId xmlns:a16="http://schemas.microsoft.com/office/drawing/2014/main" id="{B86EA430-4DB9-45DC-9F25-D7FCFFE1B4D4}"/>
              </a:ext>
            </a:extLst>
          </p:cNvPr>
          <p:cNvSpPr>
            <a:spLocks noGrp="1"/>
          </p:cNvSpPr>
          <p:nvPr>
            <p:ph type="sldNum" sz="quarter" idx="12"/>
          </p:nvPr>
        </p:nvSpPr>
        <p:spPr>
          <a:xfrm>
            <a:off x="0" y="0"/>
            <a:ext cx="0" cy="0"/>
          </a:xfrm>
        </p:spPr>
        <p:txBody>
          <a:bodyPr/>
          <a:lstStyle>
            <a:lvl1pPr>
              <a:defRPr>
                <a:latin typeface="Raleway" panose="020B0003030101060003" pitchFamily="34" charset="0"/>
              </a:defRPr>
            </a:lvl1pPr>
          </a:lstStyle>
          <a:p>
            <a:pPr>
              <a:defRPr/>
            </a:pPr>
            <a:fld id="{A501C553-FBCD-4A0A-AA8C-3A16C7D39221}" type="slidenum">
              <a:rPr lang="fr-FR"/>
              <a:pPr>
                <a:defRPr/>
              </a:pPr>
              <a:t>‹N°›</a:t>
            </a:fld>
            <a:endParaRPr lang="fr-FR"/>
          </a:p>
        </p:txBody>
      </p:sp>
    </p:spTree>
    <p:extLst>
      <p:ext uri="{BB962C8B-B14F-4D97-AF65-F5344CB8AC3E}">
        <p14:creationId xmlns:p14="http://schemas.microsoft.com/office/powerpoint/2010/main" val="3170818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rps1">
    <p:spTree>
      <p:nvGrpSpPr>
        <p:cNvPr id="1" name=""/>
        <p:cNvGrpSpPr/>
        <p:nvPr/>
      </p:nvGrpSpPr>
      <p:grpSpPr>
        <a:xfrm>
          <a:off x="0" y="0"/>
          <a:ext cx="0" cy="0"/>
          <a:chOff x="0" y="0"/>
          <a:chExt cx="0" cy="0"/>
        </a:xfrm>
      </p:grpSpPr>
      <p:sp>
        <p:nvSpPr>
          <p:cNvPr id="2" name="Forme libre : forme 7">
            <a:extLst>
              <a:ext uri="{FF2B5EF4-FFF2-40B4-BE49-F238E27FC236}">
                <a16:creationId xmlns:a16="http://schemas.microsoft.com/office/drawing/2014/main" id="{33AF24C4-EE9A-49C8-8C67-DB9DB015951F}"/>
              </a:ext>
            </a:extLst>
          </p:cNvPr>
          <p:cNvSpPr>
            <a:spLocks/>
          </p:cNvSpPr>
          <p:nvPr userDrawn="1"/>
        </p:nvSpPr>
        <p:spPr bwMode="auto">
          <a:xfrm>
            <a:off x="-14288" y="-26988"/>
            <a:ext cx="895351" cy="6911976"/>
          </a:xfrm>
          <a:custGeom>
            <a:avLst/>
            <a:gdLst>
              <a:gd name="T0" fmla="*/ 482871 w 1219199"/>
              <a:gd name="T1" fmla="*/ 0 h 6847291"/>
              <a:gd name="T2" fmla="*/ 0 w 1219199"/>
              <a:gd name="T3" fmla="*/ 0 h 6847291"/>
              <a:gd name="T4" fmla="*/ 354 w 1219199"/>
              <a:gd name="T5" fmla="*/ 7043645 h 6847291"/>
              <a:gd name="T6" fmla="*/ 63160 w 1219199"/>
              <a:gd name="T7" fmla="*/ 704364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pic>
        <p:nvPicPr>
          <p:cNvPr id="3" name="Image 17">
            <a:extLst>
              <a:ext uri="{FF2B5EF4-FFF2-40B4-BE49-F238E27FC236}">
                <a16:creationId xmlns:a16="http://schemas.microsoft.com/office/drawing/2014/main" id="{DF70846A-2963-4B59-A759-072B04DF53A5}"/>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138113" y="87313"/>
            <a:ext cx="581025"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rme libre : forme 17">
            <a:extLst>
              <a:ext uri="{FF2B5EF4-FFF2-40B4-BE49-F238E27FC236}">
                <a16:creationId xmlns:a16="http://schemas.microsoft.com/office/drawing/2014/main" id="{8BA10CA4-E039-45B1-B64A-49E9D680F958}"/>
              </a:ext>
            </a:extLst>
          </p:cNvPr>
          <p:cNvSpPr>
            <a:spLocks/>
          </p:cNvSpPr>
          <p:nvPr userDrawn="1"/>
        </p:nvSpPr>
        <p:spPr bwMode="auto">
          <a:xfrm>
            <a:off x="9904413" y="5957888"/>
            <a:ext cx="2316162" cy="923925"/>
          </a:xfrm>
          <a:custGeom>
            <a:avLst/>
            <a:gdLst>
              <a:gd name="T0" fmla="*/ 1234330 w 3173463"/>
              <a:gd name="T1" fmla="*/ 0 h 1151114"/>
              <a:gd name="T2" fmla="*/ 0 w 3173463"/>
              <a:gd name="T3" fmla="*/ 595876 h 1151114"/>
              <a:gd name="T4" fmla="*/ 1234331 w 3173463"/>
              <a:gd name="T5" fmla="*/ 592335 h 1151114"/>
              <a:gd name="T6" fmla="*/ 123433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sp>
        <p:nvSpPr>
          <p:cNvPr id="5" name="ZoneTexte 19">
            <a:extLst>
              <a:ext uri="{FF2B5EF4-FFF2-40B4-BE49-F238E27FC236}">
                <a16:creationId xmlns:a16="http://schemas.microsoft.com/office/drawing/2014/main" id="{F2EF7979-1F90-4B10-9412-4D40F419854C}"/>
              </a:ext>
            </a:extLst>
          </p:cNvPr>
          <p:cNvSpPr txBox="1">
            <a:spLocks noChangeArrowheads="1"/>
          </p:cNvSpPr>
          <p:nvPr userDrawn="1"/>
        </p:nvSpPr>
        <p:spPr bwMode="auto">
          <a:xfrm>
            <a:off x="11669713" y="6445250"/>
            <a:ext cx="636587"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eaLnBrk="1" hangingPunct="1"/>
            <a:fld id="{2274072E-0121-49E9-AA71-225FE04D22B7}" type="slidenum">
              <a:rPr lang="fr-FR" altLang="fr-FR" sz="1000">
                <a:solidFill>
                  <a:schemeClr val="bg1"/>
                </a:solidFill>
                <a:latin typeface="Agency FB" pitchFamily="2" charset="77"/>
              </a:rPr>
              <a:pPr eaLnBrk="1" hangingPunct="1"/>
              <a:t>‹N°›</a:t>
            </a:fld>
            <a:endParaRPr lang="fr-FR" altLang="fr-FR" sz="1000" dirty="0">
              <a:solidFill>
                <a:schemeClr val="bg1"/>
              </a:solidFill>
              <a:latin typeface="Agency FB" pitchFamily="2" charset="77"/>
            </a:endParaRPr>
          </a:p>
        </p:txBody>
      </p:sp>
      <p:cxnSp>
        <p:nvCxnSpPr>
          <p:cNvPr id="6" name="Connecteur droit 5">
            <a:extLst>
              <a:ext uri="{FF2B5EF4-FFF2-40B4-BE49-F238E27FC236}">
                <a16:creationId xmlns:a16="http://schemas.microsoft.com/office/drawing/2014/main" id="{BD159A00-ED8F-4AF4-8B07-D3D7EFD89390}"/>
              </a:ext>
            </a:extLst>
          </p:cNvPr>
          <p:cNvCxnSpPr>
            <a:cxnSpLocks/>
          </p:cNvCxnSpPr>
          <p:nvPr userDrawn="1"/>
        </p:nvCxnSpPr>
        <p:spPr>
          <a:xfrm>
            <a:off x="11669713" y="6510338"/>
            <a:ext cx="3175" cy="12223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ZoneTexte 21">
            <a:hlinkClick r:id="rId3"/>
            <a:extLst>
              <a:ext uri="{FF2B5EF4-FFF2-40B4-BE49-F238E27FC236}">
                <a16:creationId xmlns:a16="http://schemas.microsoft.com/office/drawing/2014/main" id="{B9335585-8BA9-4D8A-8EAC-1B61CF7CA489}"/>
              </a:ext>
            </a:extLst>
          </p:cNvPr>
          <p:cNvSpPr txBox="1">
            <a:spLocks noChangeArrowheads="1"/>
          </p:cNvSpPr>
          <p:nvPr userDrawn="1"/>
        </p:nvSpPr>
        <p:spPr bwMode="auto">
          <a:xfrm>
            <a:off x="10847388" y="6451600"/>
            <a:ext cx="869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180000">
            <a:spAutoFit/>
          </a:bodyPr>
          <a:lstStyle>
            <a:lvl1pPr>
              <a:defRPr>
                <a:solidFill>
                  <a:schemeClr val="tx1"/>
                </a:solidFill>
                <a:latin typeface="Raleway" panose="020B0503030101060003" pitchFamily="34" charset="0"/>
              </a:defRPr>
            </a:lvl1pPr>
            <a:lvl2pPr marL="742950" indent="-285750">
              <a:defRPr>
                <a:solidFill>
                  <a:schemeClr val="tx1"/>
                </a:solidFill>
                <a:latin typeface="Raleway" panose="020B0503030101060003" pitchFamily="34" charset="0"/>
              </a:defRPr>
            </a:lvl2pPr>
            <a:lvl3pPr marL="1143000" indent="-228600">
              <a:defRPr>
                <a:solidFill>
                  <a:schemeClr val="tx1"/>
                </a:solidFill>
                <a:latin typeface="Raleway" panose="020B0503030101060003" pitchFamily="34" charset="0"/>
              </a:defRPr>
            </a:lvl3pPr>
            <a:lvl4pPr marL="1600200" indent="-228600">
              <a:defRPr>
                <a:solidFill>
                  <a:schemeClr val="tx1"/>
                </a:solidFill>
                <a:latin typeface="Raleway" panose="020B0503030101060003" pitchFamily="34" charset="0"/>
              </a:defRPr>
            </a:lvl4pPr>
            <a:lvl5pPr marL="2057400" indent="-228600">
              <a:defRPr>
                <a:solidFill>
                  <a:schemeClr val="tx1"/>
                </a:solidFill>
                <a:latin typeface="Raleway" panose="020B0503030101060003" pitchFamily="34" charset="0"/>
              </a:defRPr>
            </a:lvl5pPr>
            <a:lvl6pPr marL="2514600" indent="-228600" eaLnBrk="0" fontAlgn="base" hangingPunct="0">
              <a:spcBef>
                <a:spcPct val="0"/>
              </a:spcBef>
              <a:spcAft>
                <a:spcPct val="0"/>
              </a:spcAft>
              <a:defRPr>
                <a:solidFill>
                  <a:schemeClr val="tx1"/>
                </a:solidFill>
                <a:latin typeface="Raleway" panose="020B0503030101060003" pitchFamily="34" charset="0"/>
              </a:defRPr>
            </a:lvl6pPr>
            <a:lvl7pPr marL="2971800" indent="-228600" eaLnBrk="0" fontAlgn="base" hangingPunct="0">
              <a:spcBef>
                <a:spcPct val="0"/>
              </a:spcBef>
              <a:spcAft>
                <a:spcPct val="0"/>
              </a:spcAft>
              <a:defRPr>
                <a:solidFill>
                  <a:schemeClr val="tx1"/>
                </a:solidFill>
                <a:latin typeface="Raleway" panose="020B0503030101060003" pitchFamily="34" charset="0"/>
              </a:defRPr>
            </a:lvl7pPr>
            <a:lvl8pPr marL="3429000" indent="-228600" eaLnBrk="0" fontAlgn="base" hangingPunct="0">
              <a:spcBef>
                <a:spcPct val="0"/>
              </a:spcBef>
              <a:spcAft>
                <a:spcPct val="0"/>
              </a:spcAft>
              <a:defRPr>
                <a:solidFill>
                  <a:schemeClr val="tx1"/>
                </a:solidFill>
                <a:latin typeface="Raleway" panose="020B0503030101060003" pitchFamily="34" charset="0"/>
              </a:defRPr>
            </a:lvl8pPr>
            <a:lvl9pPr marL="3886200" indent="-228600" eaLnBrk="0" fontAlgn="base" hangingPunct="0">
              <a:spcBef>
                <a:spcPct val="0"/>
              </a:spcBef>
              <a:spcAft>
                <a:spcPct val="0"/>
              </a:spcAft>
              <a:defRPr>
                <a:solidFill>
                  <a:schemeClr val="tx1"/>
                </a:solidFill>
                <a:latin typeface="Raleway" panose="020B0503030101060003" pitchFamily="34" charset="0"/>
              </a:defRPr>
            </a:lvl9pPr>
          </a:lstStyle>
          <a:p>
            <a:pPr algn="r" eaLnBrk="1" hangingPunct="1"/>
            <a:r>
              <a:rPr lang="fr-FR" altLang="fr-FR" sz="1000" dirty="0" err="1">
                <a:solidFill>
                  <a:schemeClr val="bg1"/>
                </a:solidFill>
                <a:latin typeface="Agency FB" pitchFamily="2" charset="77"/>
              </a:rPr>
              <a:t>ffck.org</a:t>
            </a:r>
            <a:endParaRPr lang="fr-FR" altLang="fr-FR" sz="1000" dirty="0">
              <a:solidFill>
                <a:schemeClr val="bg1"/>
              </a:solidFill>
              <a:latin typeface="Agency FB" pitchFamily="2" charset="77"/>
            </a:endParaRPr>
          </a:p>
        </p:txBody>
      </p:sp>
    </p:spTree>
    <p:extLst>
      <p:ext uri="{BB962C8B-B14F-4D97-AF65-F5344CB8AC3E}">
        <p14:creationId xmlns:p14="http://schemas.microsoft.com/office/powerpoint/2010/main" val="7820409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9"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AgencyFB Black" panose="020B0A00000000000000" pitchFamily="34" charset="77"/>
        </a:defRPr>
      </a:lvl2pPr>
      <a:lvl3pPr algn="l" rtl="0" eaLnBrk="0" fontAlgn="base" hangingPunct="0">
        <a:lnSpc>
          <a:spcPct val="90000"/>
        </a:lnSpc>
        <a:spcBef>
          <a:spcPct val="0"/>
        </a:spcBef>
        <a:spcAft>
          <a:spcPct val="0"/>
        </a:spcAft>
        <a:defRPr sz="4400">
          <a:solidFill>
            <a:schemeClr val="tx1"/>
          </a:solidFill>
          <a:latin typeface="AgencyFB Black" panose="020B0A00000000000000" pitchFamily="34" charset="77"/>
        </a:defRPr>
      </a:lvl3pPr>
      <a:lvl4pPr algn="l" rtl="0" eaLnBrk="0" fontAlgn="base" hangingPunct="0">
        <a:lnSpc>
          <a:spcPct val="90000"/>
        </a:lnSpc>
        <a:spcBef>
          <a:spcPct val="0"/>
        </a:spcBef>
        <a:spcAft>
          <a:spcPct val="0"/>
        </a:spcAft>
        <a:defRPr sz="4400">
          <a:solidFill>
            <a:schemeClr val="tx1"/>
          </a:solidFill>
          <a:latin typeface="AgencyFB Black" panose="020B0A00000000000000" pitchFamily="34" charset="77"/>
        </a:defRPr>
      </a:lvl4pPr>
      <a:lvl5pPr algn="l" rtl="0" eaLnBrk="0" fontAlgn="base" hangingPunct="0">
        <a:lnSpc>
          <a:spcPct val="90000"/>
        </a:lnSpc>
        <a:spcBef>
          <a:spcPct val="0"/>
        </a:spcBef>
        <a:spcAft>
          <a:spcPct val="0"/>
        </a:spcAft>
        <a:defRPr sz="4400">
          <a:solidFill>
            <a:schemeClr val="tx1"/>
          </a:solidFill>
          <a:latin typeface="AgencyFB Black" panose="020B0A00000000000000" pitchFamily="34" charset="77"/>
        </a:defRPr>
      </a:lvl5pPr>
      <a:lvl6pPr marL="457200" algn="l" rtl="0" fontAlgn="base">
        <a:lnSpc>
          <a:spcPct val="90000"/>
        </a:lnSpc>
        <a:spcBef>
          <a:spcPct val="0"/>
        </a:spcBef>
        <a:spcAft>
          <a:spcPct val="0"/>
        </a:spcAft>
        <a:defRPr sz="4400">
          <a:solidFill>
            <a:schemeClr val="tx1"/>
          </a:solidFill>
          <a:latin typeface="AgencyFB Black" panose="020B0A00000000000000" pitchFamily="34" charset="77"/>
        </a:defRPr>
      </a:lvl6pPr>
      <a:lvl7pPr marL="914400" algn="l" rtl="0" fontAlgn="base">
        <a:lnSpc>
          <a:spcPct val="90000"/>
        </a:lnSpc>
        <a:spcBef>
          <a:spcPct val="0"/>
        </a:spcBef>
        <a:spcAft>
          <a:spcPct val="0"/>
        </a:spcAft>
        <a:defRPr sz="4400">
          <a:solidFill>
            <a:schemeClr val="tx1"/>
          </a:solidFill>
          <a:latin typeface="AgencyFB Black" panose="020B0A00000000000000" pitchFamily="34" charset="77"/>
        </a:defRPr>
      </a:lvl7pPr>
      <a:lvl8pPr marL="1371600" algn="l" rtl="0" fontAlgn="base">
        <a:lnSpc>
          <a:spcPct val="90000"/>
        </a:lnSpc>
        <a:spcBef>
          <a:spcPct val="0"/>
        </a:spcBef>
        <a:spcAft>
          <a:spcPct val="0"/>
        </a:spcAft>
        <a:defRPr sz="4400">
          <a:solidFill>
            <a:schemeClr val="tx1"/>
          </a:solidFill>
          <a:latin typeface="AgencyFB Black" panose="020B0A00000000000000" pitchFamily="34" charset="77"/>
        </a:defRPr>
      </a:lvl8pPr>
      <a:lvl9pPr marL="1828800" algn="l" rtl="0" fontAlgn="base">
        <a:lnSpc>
          <a:spcPct val="90000"/>
        </a:lnSpc>
        <a:spcBef>
          <a:spcPct val="0"/>
        </a:spcBef>
        <a:spcAft>
          <a:spcPct val="0"/>
        </a:spcAft>
        <a:defRPr sz="4400">
          <a:solidFill>
            <a:schemeClr val="tx1"/>
          </a:solidFill>
          <a:latin typeface="AgencyFB Black" panose="020B0A00000000000000" pitchFamily="34" charset="77"/>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file:///C:\Program%20Files%20(x86)\DS%20Clock\dsclock.exe"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88066" name="Graphique 24">
            <a:extLst>
              <a:ext uri="{FF2B5EF4-FFF2-40B4-BE49-F238E27FC236}">
                <a16:creationId xmlns:a16="http://schemas.microsoft.com/office/drawing/2014/main" id="{E82AD5C0-B001-4A93-A364-D79DF0401E4A}"/>
              </a:ext>
            </a:extLst>
          </p:cNvPr>
          <p:cNvSpPr>
            <a:spLocks/>
          </p:cNvSpPr>
          <p:nvPr/>
        </p:nvSpPr>
        <p:spPr bwMode="auto">
          <a:xfrm>
            <a:off x="6488113" y="0"/>
            <a:ext cx="5764212" cy="6875462"/>
          </a:xfrm>
          <a:custGeom>
            <a:avLst/>
            <a:gdLst>
              <a:gd name="T0" fmla="*/ 5739951 w 5764343"/>
              <a:gd name="T1" fmla="*/ 6915788 h 6917688"/>
              <a:gd name="T2" fmla="*/ 5764081 w 5764343"/>
              <a:gd name="T3" fmla="*/ 1963 h 6917688"/>
              <a:gd name="T4" fmla="*/ 2311294 w 5764343"/>
              <a:gd name="T5" fmla="*/ 0 h 6917688"/>
              <a:gd name="T6" fmla="*/ 0 w 5764343"/>
              <a:gd name="T7" fmla="*/ 6909442 h 6917688"/>
              <a:gd name="T8" fmla="*/ 5739951 w 5764343"/>
              <a:gd name="T9" fmla="*/ 6915788 h 6917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4343" h="6917688">
                <a:moveTo>
                  <a:pt x="5740211" y="6917688"/>
                </a:moveTo>
                <a:cubicBezTo>
                  <a:pt x="5730293" y="6917537"/>
                  <a:pt x="5755211" y="11639"/>
                  <a:pt x="5764343" y="1963"/>
                </a:cubicBezTo>
                <a:lnTo>
                  <a:pt x="2311400" y="0"/>
                </a:lnTo>
                <a:lnTo>
                  <a:pt x="0" y="6911340"/>
                </a:lnTo>
                <a:lnTo>
                  <a:pt x="5740211" y="6917688"/>
                </a:lnTo>
                <a:close/>
              </a:path>
            </a:pathLst>
          </a:custGeom>
          <a:solidFill>
            <a:srgbClr val="20265B"/>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p>
        </p:txBody>
      </p:sp>
      <p:sp>
        <p:nvSpPr>
          <p:cNvPr id="88067" name="Forme libre : forme 17">
            <a:extLst>
              <a:ext uri="{FF2B5EF4-FFF2-40B4-BE49-F238E27FC236}">
                <a16:creationId xmlns:a16="http://schemas.microsoft.com/office/drawing/2014/main" id="{5575BED3-3589-4BA6-9277-01BC50E74DDC}"/>
              </a:ext>
            </a:extLst>
          </p:cNvPr>
          <p:cNvSpPr>
            <a:spLocks/>
          </p:cNvSpPr>
          <p:nvPr/>
        </p:nvSpPr>
        <p:spPr bwMode="auto">
          <a:xfrm>
            <a:off x="8791575" y="5197475"/>
            <a:ext cx="3429000" cy="1684338"/>
          </a:xfrm>
          <a:custGeom>
            <a:avLst/>
            <a:gdLst>
              <a:gd name="T0" fmla="*/ 4003860 w 3173463"/>
              <a:gd name="T1" fmla="*/ 0 h 1151114"/>
              <a:gd name="T2" fmla="*/ 0 w 3173463"/>
              <a:gd name="T3" fmla="*/ 3607015 h 1151114"/>
              <a:gd name="T4" fmla="*/ 4003863 w 3173463"/>
              <a:gd name="T5" fmla="*/ 3585581 h 1151114"/>
              <a:gd name="T6" fmla="*/ 400386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chemeClr val="bg1"/>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sp>
        <p:nvSpPr>
          <p:cNvPr id="88069" name="Forme libre : forme 8">
            <a:extLst>
              <a:ext uri="{FF2B5EF4-FFF2-40B4-BE49-F238E27FC236}">
                <a16:creationId xmlns:a16="http://schemas.microsoft.com/office/drawing/2014/main" id="{EA2264B2-162F-494E-8BCC-7A96D8FA432B}"/>
              </a:ext>
            </a:extLst>
          </p:cNvPr>
          <p:cNvSpPr>
            <a:spLocks/>
          </p:cNvSpPr>
          <p:nvPr/>
        </p:nvSpPr>
        <p:spPr bwMode="auto">
          <a:xfrm>
            <a:off x="-19050" y="-34925"/>
            <a:ext cx="1374775" cy="6927850"/>
          </a:xfrm>
          <a:custGeom>
            <a:avLst/>
            <a:gdLst>
              <a:gd name="T0" fmla="*/ 749198 w 1862000"/>
              <a:gd name="T1" fmla="*/ 1 h 6848568"/>
              <a:gd name="T2" fmla="*/ 0 w 1862000"/>
              <a:gd name="T3" fmla="*/ 1318 h 6848568"/>
              <a:gd name="T4" fmla="*/ 360 w 1862000"/>
              <a:gd name="T5" fmla="*/ 7089223 h 6848568"/>
              <a:gd name="T6" fmla="*/ 64166 w 1862000"/>
              <a:gd name="T7" fmla="*/ 7089223 h 6848568"/>
              <a:gd name="T8" fmla="*/ 749198 w 1862000"/>
              <a:gd name="T9" fmla="*/ 1 h 6848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2000" h="6848568">
                <a:moveTo>
                  <a:pt x="1862000" y="1"/>
                </a:moveTo>
                <a:lnTo>
                  <a:pt x="0" y="1273"/>
                </a:lnTo>
                <a:cubicBezTo>
                  <a:pt x="298" y="2283704"/>
                  <a:pt x="597" y="4566134"/>
                  <a:pt x="895" y="6848565"/>
                </a:cubicBezTo>
                <a:lnTo>
                  <a:pt x="159473" y="6848565"/>
                </a:lnTo>
                <a:cubicBezTo>
                  <a:pt x="138475" y="6854206"/>
                  <a:pt x="1853001" y="-3435"/>
                  <a:pt x="1862000" y="1"/>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pic>
        <p:nvPicPr>
          <p:cNvPr id="88070" name="Image 12">
            <a:extLst>
              <a:ext uri="{FF2B5EF4-FFF2-40B4-BE49-F238E27FC236}">
                <a16:creationId xmlns:a16="http://schemas.microsoft.com/office/drawing/2014/main" id="{1E069196-B89A-4A95-A87E-7CA0D133EB6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2088" y="76200"/>
            <a:ext cx="8651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99AD2AB-1FB8-4BFE-B9DB-5805687871CC}"/>
              </a:ext>
            </a:extLst>
          </p:cNvPr>
          <p:cNvSpPr/>
          <p:nvPr/>
        </p:nvSpPr>
        <p:spPr>
          <a:xfrm>
            <a:off x="8002846" y="5024119"/>
            <a:ext cx="4217729" cy="1850065"/>
          </a:xfrm>
          <a:prstGeom prst="rect">
            <a:avLst/>
          </a:prstGeom>
          <a:solidFill>
            <a:srgbClr val="20265B"/>
          </a:solidFill>
          <a:ln>
            <a:solidFill>
              <a:srgbClr val="202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124404" y="1990641"/>
            <a:ext cx="3916545" cy="2062103"/>
          </a:xfrm>
          <a:prstGeom prst="rect">
            <a:avLst/>
          </a:prstGeom>
          <a:noFill/>
        </p:spPr>
        <p:txBody>
          <a:bodyPr wrap="square" rtlCol="0">
            <a:spAutoFit/>
          </a:bodyPr>
          <a:lstStyle/>
          <a:p>
            <a:pPr algn="ctr"/>
            <a:r>
              <a:rPr lang="fr-FR" sz="3200" dirty="0">
                <a:solidFill>
                  <a:schemeClr val="bg1"/>
                </a:solidFill>
              </a:rPr>
              <a:t>Réunion technique Championnats de France Short Race Mantes 2022</a:t>
            </a:r>
          </a:p>
        </p:txBody>
      </p:sp>
      <p:pic>
        <p:nvPicPr>
          <p:cNvPr id="9" name="Image 8" descr="Affiche France Short Race Mantes la Jolie.jpg"/>
          <p:cNvPicPr>
            <a:picLocks noChangeAspect="1"/>
          </p:cNvPicPr>
          <p:nvPr/>
        </p:nvPicPr>
        <p:blipFill>
          <a:blip r:embed="rId5" cstate="print"/>
          <a:stretch>
            <a:fillRect/>
          </a:stretch>
        </p:blipFill>
        <p:spPr>
          <a:xfrm>
            <a:off x="1453654" y="0"/>
            <a:ext cx="4850256"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2656042" y="1228651"/>
          <a:ext cx="8203470" cy="4663440"/>
        </p:xfrm>
        <a:graphic>
          <a:graphicData uri="http://schemas.openxmlformats.org/drawingml/2006/table">
            <a:tbl>
              <a:tblPr/>
              <a:tblGrid>
                <a:gridCol w="1157316">
                  <a:extLst>
                    <a:ext uri="{9D8B030D-6E8A-4147-A177-3AD203B41FA5}">
                      <a16:colId xmlns:a16="http://schemas.microsoft.com/office/drawing/2014/main" val="20000"/>
                    </a:ext>
                  </a:extLst>
                </a:gridCol>
                <a:gridCol w="1945796">
                  <a:extLst>
                    <a:ext uri="{9D8B030D-6E8A-4147-A177-3AD203B41FA5}">
                      <a16:colId xmlns:a16="http://schemas.microsoft.com/office/drawing/2014/main" val="20001"/>
                    </a:ext>
                  </a:extLst>
                </a:gridCol>
                <a:gridCol w="1667404">
                  <a:extLst>
                    <a:ext uri="{9D8B030D-6E8A-4147-A177-3AD203B41FA5}">
                      <a16:colId xmlns:a16="http://schemas.microsoft.com/office/drawing/2014/main" val="20002"/>
                    </a:ext>
                  </a:extLst>
                </a:gridCol>
                <a:gridCol w="3432954">
                  <a:extLst>
                    <a:ext uri="{9D8B030D-6E8A-4147-A177-3AD203B41FA5}">
                      <a16:colId xmlns:a16="http://schemas.microsoft.com/office/drawing/2014/main" val="20003"/>
                    </a:ext>
                  </a:extLst>
                </a:gridCol>
              </a:tblGrid>
              <a:tr h="213360">
                <a:tc>
                  <a:txBody>
                    <a:bodyPr/>
                    <a:lstStyle/>
                    <a:p>
                      <a:pPr algn="l" fontAlgn="ctr"/>
                      <a:r>
                        <a:rPr lang="fr-FR" sz="1600" b="1" i="0" u="none" strike="noStrike" dirty="0">
                          <a:solidFill>
                            <a:srgbClr val="20265B"/>
                          </a:solidFill>
                          <a:latin typeface="Raleway" charset="0"/>
                        </a:rPr>
                        <a:t>Civilité</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fr-FR" sz="1600" b="1" i="0" u="none" strike="noStrike">
                          <a:solidFill>
                            <a:srgbClr val="20265B"/>
                          </a:solidFill>
                          <a:latin typeface="Raleway" charset="0"/>
                        </a:rPr>
                        <a:t>Nom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fr-FR" sz="1600" b="1" i="0" u="none" strike="noStrike">
                          <a:solidFill>
                            <a:srgbClr val="20265B"/>
                          </a:solidFill>
                          <a:latin typeface="Raleway" charset="0"/>
                        </a:rPr>
                        <a:t>Prénom</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fr-FR" sz="1600" b="1" i="0" u="none" strike="noStrike">
                          <a:solidFill>
                            <a:srgbClr val="20265B"/>
                          </a:solidFill>
                          <a:latin typeface="Raleway" charset="0"/>
                        </a:rPr>
                        <a:t>Fonction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val="10000"/>
                  </a:ext>
                </a:extLst>
              </a:tr>
              <a:tr h="213360">
                <a:tc>
                  <a:txBody>
                    <a:bodyPr/>
                    <a:lstStyle/>
                    <a:p>
                      <a:pPr algn="l" fontAlgn="ctr"/>
                      <a:r>
                        <a:rPr lang="fr-FR" sz="1600" b="1" i="0" u="none" strike="noStrike">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AUPERRIN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Nicole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3360">
                <a:tc>
                  <a:txBody>
                    <a:bodyPr/>
                    <a:lstStyle/>
                    <a:p>
                      <a:pPr algn="l" fontAlgn="ctr"/>
                      <a:r>
                        <a:rPr lang="fr-FR" sz="1600" b="1" i="0" u="none" strike="noStrike" dirty="0">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AUPERRIN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Jean-Pierre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3360">
                <a:tc>
                  <a:txBody>
                    <a:bodyPr/>
                    <a:lstStyle/>
                    <a:p>
                      <a:pPr algn="l" fontAlgn="ctr"/>
                      <a:r>
                        <a:rPr lang="fr-FR" sz="1600" b="1" i="0" u="none" strike="noStrike">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BAKKAUS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Edwige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13360">
                <a:tc>
                  <a:txBody>
                    <a:bodyPr/>
                    <a:lstStyle/>
                    <a:p>
                      <a:pPr algn="l" fontAlgn="ctr"/>
                      <a:r>
                        <a:rPr lang="fr-FR" sz="1600" b="1" i="0" u="none" strike="noStrike" dirty="0">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BILLAU</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Claire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Gestion système</a:t>
                      </a:r>
                      <a:r>
                        <a:rPr lang="fr-FR" sz="1600" b="1" i="0" u="none" strike="noStrike" baseline="0" dirty="0">
                          <a:solidFill>
                            <a:srgbClr val="20265B"/>
                          </a:solidFill>
                          <a:latin typeface="Raleway" charset="0"/>
                        </a:rPr>
                        <a:t> détection à puces</a:t>
                      </a:r>
                      <a:endParaRPr lang="fr-FR" sz="1600" b="1" i="0" u="none" strike="noStrike" dirty="0">
                        <a:solidFill>
                          <a:srgbClr val="20265B"/>
                        </a:solidFill>
                        <a:latin typeface="Raleway" charset="0"/>
                      </a:endParaRP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3360">
                <a:tc>
                  <a:txBody>
                    <a:bodyPr/>
                    <a:lstStyle/>
                    <a:p>
                      <a:pPr algn="l" fontAlgn="ctr"/>
                      <a:r>
                        <a:rPr lang="fr-FR" sz="1600" b="1" i="0" u="none" strike="noStrike" dirty="0">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BLOUIN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Gilbert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13360">
                <a:tc>
                  <a:txBody>
                    <a:bodyPr/>
                    <a:lstStyle/>
                    <a:p>
                      <a:pPr algn="l" fontAlgn="ctr"/>
                      <a:r>
                        <a:rPr lang="fr-FR" sz="1600" b="1" i="0" u="none" strike="noStrike" dirty="0">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BOYER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Bastien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fr-FR" sz="1600" b="1" i="0" u="none" strike="noStrike" dirty="0">
                          <a:solidFill>
                            <a:srgbClr val="20265B"/>
                          </a:solidFill>
                          <a:latin typeface="Raleway" charset="0"/>
                        </a:rPr>
                        <a:t>Gestion Course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13360">
                <a:tc>
                  <a:txBody>
                    <a:bodyPr/>
                    <a:lstStyle/>
                    <a:p>
                      <a:pPr algn="l" fontAlgn="ctr"/>
                      <a:r>
                        <a:rPr lang="fr-FR" sz="1600" b="1" i="0" u="none" strike="noStrike">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GELLEREAU</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Renaud</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13360">
                <a:tc>
                  <a:txBody>
                    <a:bodyPr/>
                    <a:lstStyle/>
                    <a:p>
                      <a:pPr algn="l" fontAlgn="ctr"/>
                      <a:r>
                        <a:rPr lang="fr-FR" sz="1600" b="1" i="0" u="none" strike="noStrike">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HENNION </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Michel</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 Arbitre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60">
                <a:tc>
                  <a:txBody>
                    <a:bodyPr/>
                    <a:lstStyle/>
                    <a:p>
                      <a:pPr algn="l" fontAlgn="ctr"/>
                      <a:r>
                        <a:rPr lang="fr-FR" sz="1600" b="1" i="0" u="none" strike="noStrike">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b="1" dirty="0"/>
                        <a:t>HUET</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fr-FR" b="1" dirty="0"/>
                        <a:t>Denise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13360">
                <a:tc>
                  <a:txBody>
                    <a:bodyPr/>
                    <a:lstStyle/>
                    <a:p>
                      <a:pPr algn="l" fontAlgn="ctr"/>
                      <a:r>
                        <a:rPr lang="fr-FR" sz="1600" b="1" i="0" u="none" strike="noStrike" dirty="0">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LANDRY</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Lysandre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13360">
                <a:tc>
                  <a:txBody>
                    <a:bodyPr/>
                    <a:lstStyle/>
                    <a:p>
                      <a:pPr algn="l" fontAlgn="ctr"/>
                      <a:r>
                        <a:rPr lang="fr-FR" sz="1600" b="1" i="0" u="none" strike="noStrike" dirty="0">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MASSON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Patrick</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13360">
                <a:tc>
                  <a:txBody>
                    <a:bodyPr/>
                    <a:lstStyle/>
                    <a:p>
                      <a:pPr algn="l" fontAlgn="ctr"/>
                      <a:r>
                        <a:rPr lang="fr-FR" sz="1600" b="1" i="0" u="none" strike="noStrike">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MASSON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Lucas</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Juge (Pilote drone)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13360">
                <a:tc>
                  <a:txBody>
                    <a:bodyPr/>
                    <a:lstStyle/>
                    <a:p>
                      <a:pPr algn="l" fontAlgn="ctr"/>
                      <a:r>
                        <a:rPr lang="fr-FR" sz="1600" b="1" i="0" u="none" strike="noStrike" dirty="0">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MUKENSTURN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Florian</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Photo-finish</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13360">
                <a:tc>
                  <a:txBody>
                    <a:bodyPr/>
                    <a:lstStyle/>
                    <a:p>
                      <a:pPr algn="l" fontAlgn="ctr"/>
                      <a:r>
                        <a:rPr lang="fr-FR" sz="1600" b="1" i="0" u="none" strike="noStrike">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RENARD</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Bernadette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13360">
                <a:tc>
                  <a:txBody>
                    <a:bodyPr/>
                    <a:lstStyle/>
                    <a:p>
                      <a:pPr algn="l" fontAlgn="ctr"/>
                      <a:r>
                        <a:rPr lang="fr-FR" sz="1600" b="1" i="0" u="none" strike="noStrike">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RENARD</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Daniel</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13360">
                <a:tc>
                  <a:txBody>
                    <a:bodyPr/>
                    <a:lstStyle/>
                    <a:p>
                      <a:pPr algn="l" fontAlgn="ctr"/>
                      <a:r>
                        <a:rPr lang="fr-FR" sz="1600" b="1" i="0" u="none" strike="noStrike">
                          <a:solidFill>
                            <a:srgbClr val="20265B"/>
                          </a:solidFill>
                          <a:latin typeface="Raleway" charset="0"/>
                        </a:rPr>
                        <a:t>Monsieur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TURLIER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a:solidFill>
                            <a:srgbClr val="20265B"/>
                          </a:solidFill>
                          <a:latin typeface="Raleway" charset="0"/>
                        </a:rPr>
                        <a:t>Stéphane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Gestion Course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13360">
                <a:tc>
                  <a:txBody>
                    <a:bodyPr/>
                    <a:lstStyle/>
                    <a:p>
                      <a:pPr algn="l" fontAlgn="ctr"/>
                      <a:r>
                        <a:rPr lang="fr-FR" sz="1600" b="1" i="0" u="none" strike="noStrike" dirty="0">
                          <a:solidFill>
                            <a:srgbClr val="20265B"/>
                          </a:solidFill>
                          <a:latin typeface="Raleway" charset="0"/>
                        </a:rPr>
                        <a:t>Madame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YVES-MENAGER</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Aurore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1600" b="1" i="0" u="none" strike="noStrike" dirty="0">
                          <a:solidFill>
                            <a:srgbClr val="20265B"/>
                          </a:solidFill>
                          <a:latin typeface="Raleway" charset="0"/>
                        </a:rPr>
                        <a:t>Juge (Pilote drone)</a:t>
                      </a:r>
                    </a:p>
                  </a:txBody>
                  <a:tcPr marL="36000" marR="3600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sp>
        <p:nvSpPr>
          <p:cNvPr id="3" name="ZoneTexte 2"/>
          <p:cNvSpPr txBox="1"/>
          <p:nvPr/>
        </p:nvSpPr>
        <p:spPr>
          <a:xfrm>
            <a:off x="1043874" y="291311"/>
            <a:ext cx="10867602" cy="646331"/>
          </a:xfrm>
          <a:prstGeom prst="rect">
            <a:avLst/>
          </a:prstGeom>
          <a:noFill/>
        </p:spPr>
        <p:txBody>
          <a:bodyPr wrap="square" rtlCol="0">
            <a:spAutoFit/>
          </a:bodyPr>
          <a:lstStyle/>
          <a:p>
            <a:pPr algn="ctr"/>
            <a:r>
              <a:rPr lang="fr-FR" sz="3600" b="1" dirty="0"/>
              <a:t>Juges et gestion de course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0114" y="2969775"/>
            <a:ext cx="8148679" cy="769441"/>
          </a:xfrm>
          <a:prstGeom prst="rect">
            <a:avLst/>
          </a:prstGeom>
          <a:noFill/>
        </p:spPr>
        <p:txBody>
          <a:bodyPr wrap="square" rtlCol="0">
            <a:spAutoFit/>
          </a:bodyPr>
          <a:lstStyle/>
          <a:p>
            <a:pPr algn="ctr"/>
            <a:r>
              <a:rPr lang="fr-FR" sz="4400" b="1" dirty="0"/>
              <a:t>IV. Les règles sanitaires</a:t>
            </a:r>
          </a:p>
        </p:txBody>
      </p:sp>
    </p:spTree>
    <p:extLst>
      <p:ext uri="{BB962C8B-B14F-4D97-AF65-F5344CB8AC3E}">
        <p14:creationId xmlns:p14="http://schemas.microsoft.com/office/powerpoint/2010/main" val="1719362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5253" y="1310123"/>
            <a:ext cx="10204057" cy="1962076"/>
          </a:xfrm>
          <a:prstGeom prst="rect">
            <a:avLst/>
          </a:prstGeom>
        </p:spPr>
        <p:txBody>
          <a:bodyPr wrap="square">
            <a:spAutoFit/>
          </a:bodyPr>
          <a:lstStyle/>
          <a:p>
            <a:pPr algn="just" eaLnBrk="1" fontAlgn="auto" hangingPunct="1">
              <a:spcBef>
                <a:spcPts val="0"/>
              </a:spcBef>
              <a:spcAft>
                <a:spcPts val="0"/>
              </a:spcAft>
              <a:defRPr/>
            </a:pPr>
            <a:r>
              <a:rPr lang="fr-FR" dirty="0"/>
              <a:t>Les personnes qui présenteraient des symptômes du Covid-19 (Fièvre, toux,…) ne doivent pas se rendre sur le site de la compétition </a:t>
            </a:r>
            <a:r>
              <a:rPr lang="fr-FR" b="1" dirty="0"/>
              <a:t>de même pour les personnes en attente de résultat d’un test.</a:t>
            </a:r>
          </a:p>
          <a:p>
            <a:pPr algn="just" eaLnBrk="1" fontAlgn="auto" hangingPunct="1">
              <a:spcBef>
                <a:spcPts val="0"/>
              </a:spcBef>
              <a:spcAft>
                <a:spcPts val="0"/>
              </a:spcAft>
              <a:defRPr/>
            </a:pPr>
            <a:endParaRPr lang="fr-FR" dirty="0"/>
          </a:p>
          <a:p>
            <a:pPr algn="just" eaLnBrk="1" fontAlgn="auto" hangingPunct="1">
              <a:spcBef>
                <a:spcPts val="0"/>
              </a:spcBef>
              <a:spcAft>
                <a:spcPts val="0"/>
              </a:spcAft>
              <a:defRPr/>
            </a:pPr>
            <a:r>
              <a:rPr lang="fr-FR" dirty="0"/>
              <a:t>Si des personnes ressentent des symptômes durant sa présence sur le site de compétition, elles devront porter un masque et se rendre au poste de secours </a:t>
            </a:r>
            <a:r>
              <a:rPr lang="fr-FR" b="1" dirty="0"/>
              <a:t>immédiatement</a:t>
            </a:r>
            <a:r>
              <a:rPr lang="fr-FR" dirty="0"/>
              <a:t>.</a:t>
            </a:r>
          </a:p>
          <a:p>
            <a:pPr algn="just" eaLnBrk="1" fontAlgn="auto" hangingPunct="1">
              <a:spcBef>
                <a:spcPts val="0"/>
              </a:spcBef>
              <a:spcAft>
                <a:spcPts val="0"/>
              </a:spcAft>
              <a:defRPr/>
            </a:pPr>
            <a:r>
              <a:rPr lang="fr-FR" sz="1350" dirty="0">
                <a:latin typeface="+mn-lt"/>
              </a:rPr>
              <a:t> </a:t>
            </a:r>
          </a:p>
        </p:txBody>
      </p:sp>
      <p:sp>
        <p:nvSpPr>
          <p:cNvPr id="3" name="Rectangle 2"/>
          <p:cNvSpPr/>
          <p:nvPr/>
        </p:nvSpPr>
        <p:spPr>
          <a:xfrm>
            <a:off x="284708" y="5064079"/>
            <a:ext cx="992901" cy="1006699"/>
          </a:xfrm>
          <a:prstGeom prst="rect">
            <a:avLst/>
          </a:prstGeom>
          <a:blipFill>
            <a:blip r:embed="rId2" cstate="screen"/>
            <a:srcRect/>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4" name="Titre 1"/>
          <p:cNvSpPr txBox="1">
            <a:spLocks/>
          </p:cNvSpPr>
          <p:nvPr/>
        </p:nvSpPr>
        <p:spPr>
          <a:xfrm>
            <a:off x="946768" y="168355"/>
            <a:ext cx="11037536" cy="993775"/>
          </a:xfrm>
          <a:prstGeom prst="rect">
            <a:avLst/>
          </a:prstGeom>
        </p:spPr>
        <p:txBody>
          <a:bodyPr lIns="68580" tIns="34290" rIns="68580" bIns="3429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defRPr/>
            </a:pPr>
            <a:r>
              <a:rPr lang="fr-FR" b="1" dirty="0">
                <a:latin typeface="Raleway" panose="020B0503030101060003" pitchFamily="34" charset="0"/>
                <a:ea typeface="+mn-ea"/>
                <a:cs typeface="+mn-cs"/>
              </a:rPr>
              <a:t>Personnes ayant des symptômes Covid-19</a:t>
            </a:r>
          </a:p>
        </p:txBody>
      </p:sp>
      <p:sp>
        <p:nvSpPr>
          <p:cNvPr id="5" name="Rectangle 4"/>
          <p:cNvSpPr/>
          <p:nvPr/>
        </p:nvSpPr>
        <p:spPr>
          <a:xfrm>
            <a:off x="10805592" y="5257467"/>
            <a:ext cx="994099" cy="1028006"/>
          </a:xfrm>
          <a:prstGeom prst="rect">
            <a:avLst/>
          </a:prstGeom>
          <a:blipFill>
            <a:blip r:embed="rId3" cstate="screen"/>
            <a:srcRect/>
            <a:stretch>
              <a:fillRect/>
            </a:stretch>
          </a:blipFill>
        </p:spPr>
        <p:style>
          <a:lnRef idx="2">
            <a:schemeClr val="lt1">
              <a:alpha val="0"/>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6" name="Titre 1"/>
          <p:cNvSpPr txBox="1">
            <a:spLocks/>
          </p:cNvSpPr>
          <p:nvPr/>
        </p:nvSpPr>
        <p:spPr>
          <a:xfrm>
            <a:off x="1181437" y="3223061"/>
            <a:ext cx="10341621" cy="554037"/>
          </a:xfrm>
          <a:prstGeom prst="rect">
            <a:avLst/>
          </a:prstGeom>
        </p:spPr>
        <p:txBody>
          <a:bodyPr lIns="68580" tIns="34290" rIns="68580" bIns="3429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defRPr/>
            </a:pPr>
            <a:r>
              <a:rPr lang="fr-FR" sz="2000" b="1" dirty="0">
                <a:latin typeface="+mn-lt"/>
              </a:rPr>
              <a:t>Process Test Covid Positif Ultérieur à la manifestation</a:t>
            </a:r>
            <a:endParaRPr lang="fr-FR" sz="1400" b="1" i="1" dirty="0">
              <a:latin typeface="+mn-lt"/>
            </a:endParaRPr>
          </a:p>
        </p:txBody>
      </p:sp>
      <p:sp>
        <p:nvSpPr>
          <p:cNvPr id="7" name="Rectangle 6"/>
          <p:cNvSpPr>
            <a:spLocks noChangeArrowheads="1"/>
          </p:cNvSpPr>
          <p:nvPr/>
        </p:nvSpPr>
        <p:spPr bwMode="auto">
          <a:xfrm>
            <a:off x="1181437" y="3835836"/>
            <a:ext cx="10398266" cy="1477328"/>
          </a:xfrm>
          <a:prstGeom prst="rect">
            <a:avLst/>
          </a:prstGeom>
          <a:noFill/>
          <a:ln w="9525">
            <a:noFill/>
            <a:miter lim="800000"/>
            <a:headEnd/>
            <a:tailEnd/>
          </a:ln>
        </p:spPr>
        <p:txBody>
          <a:bodyPr wrap="square">
            <a:spAutoFit/>
          </a:bodyPr>
          <a:lstStyle/>
          <a:p>
            <a:pPr algn="just" eaLnBrk="1" hangingPunct="1"/>
            <a:r>
              <a:rPr lang="fr-FR" altLang="fr-FR" dirty="0"/>
              <a:t>La personne testée positive devra prévenir son club.</a:t>
            </a:r>
          </a:p>
          <a:p>
            <a:pPr algn="just" eaLnBrk="1" hangingPunct="1"/>
            <a:endParaRPr lang="fr-FR" altLang="fr-FR" dirty="0"/>
          </a:p>
          <a:p>
            <a:pPr algn="just" eaLnBrk="1" hangingPunct="1"/>
            <a:r>
              <a:rPr lang="fr-FR" altLang="fr-FR" b="1" i="1" dirty="0"/>
              <a:t>Celui-ci prendra contact avec la Fédération (Lionel FRAISSE)</a:t>
            </a:r>
          </a:p>
          <a:p>
            <a:pPr algn="just" eaLnBrk="1" hangingPunct="1"/>
            <a:endParaRPr lang="fr-FR" altLang="fr-FR" dirty="0"/>
          </a:p>
          <a:p>
            <a:pPr algn="just" eaLnBrk="1" hangingPunct="1"/>
            <a:r>
              <a:rPr lang="fr-FR" altLang="fr-FR" dirty="0"/>
              <a:t>L’Agence Régionale de Santé locale prendra en charge le dossier.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2677718" y="194209"/>
            <a:ext cx="6396303" cy="707886"/>
          </a:xfrm>
          <a:prstGeom prst="rect">
            <a:avLst/>
          </a:prstGeom>
          <a:noFill/>
        </p:spPr>
        <p:txBody>
          <a:bodyPr wrap="none" lIns="91440" tIns="45720" rIns="91440" bIns="45720">
            <a:spAutoFit/>
          </a:bodyPr>
          <a:lstStyle/>
          <a:p>
            <a:pPr algn="ctr"/>
            <a:r>
              <a:rPr lang="fr-FR" altLang="fr-FR" sz="4000" b="1" dirty="0">
                <a:latin typeface="Raleway" charset="0"/>
              </a:rPr>
              <a:t>Cérémonies protocolaires</a:t>
            </a:r>
          </a:p>
        </p:txBody>
      </p:sp>
      <p:sp>
        <p:nvSpPr>
          <p:cNvPr id="3" name="Rectangle 2"/>
          <p:cNvSpPr/>
          <p:nvPr/>
        </p:nvSpPr>
        <p:spPr>
          <a:xfrm>
            <a:off x="793019" y="1108719"/>
            <a:ext cx="11264113" cy="3139321"/>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Afin d’éviter au maximum les regroupements de personnes et limiter une remise protocolaire interminable en fin de session, la remise des médailles se fera en fonction des horaires fixés dans le tableau joint à la présentation.</a:t>
            </a:r>
            <a:endParaRPr lang="fr-FR" b="1" dirty="0">
              <a:latin typeface="Raleway" charset="0"/>
            </a:endParaRPr>
          </a:p>
          <a:p>
            <a:pPr marL="285750" indent="-285750" eaLnBrk="1" fontAlgn="auto" hangingPunct="1">
              <a:spcBef>
                <a:spcPts val="0"/>
              </a:spcBef>
              <a:spcAft>
                <a:spcPts val="0"/>
              </a:spcAft>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Les médailles pourront être remises par les élus.</a:t>
            </a:r>
          </a:p>
          <a:p>
            <a:pPr marL="285750" indent="-285750" eaLnBrk="1" fontAlgn="auto" hangingPunct="1">
              <a:spcBef>
                <a:spcPts val="0"/>
              </a:spcBef>
              <a:spcAft>
                <a:spcPts val="0"/>
              </a:spcAft>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Du gel Hydro alcoolique sera à disposition des athlètes et des officiels.</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Les athlètes devront se présenter en tenue club.</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Demander aux athlètes de retirer les casquettes et lunettes de soleil le temps du protocole.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0114" y="2969775"/>
            <a:ext cx="8148679" cy="769441"/>
          </a:xfrm>
          <a:prstGeom prst="rect">
            <a:avLst/>
          </a:prstGeom>
          <a:noFill/>
        </p:spPr>
        <p:txBody>
          <a:bodyPr wrap="square" rtlCol="0">
            <a:spAutoFit/>
          </a:bodyPr>
          <a:lstStyle/>
          <a:p>
            <a:pPr algn="ctr"/>
            <a:r>
              <a:rPr lang="fr-FR" sz="4400" b="1" dirty="0"/>
              <a:t>V. Informations techniques</a:t>
            </a:r>
          </a:p>
        </p:txBody>
      </p:sp>
    </p:spTree>
    <p:extLst>
      <p:ext uri="{BB962C8B-B14F-4D97-AF65-F5344CB8AC3E}">
        <p14:creationId xmlns:p14="http://schemas.microsoft.com/office/powerpoint/2010/main" val="171936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a:spLocks noChangeArrowheads="1"/>
          </p:cNvSpPr>
          <p:nvPr/>
        </p:nvSpPr>
        <p:spPr bwMode="auto">
          <a:xfrm>
            <a:off x="2564091" y="437032"/>
            <a:ext cx="5112568" cy="523220"/>
          </a:xfrm>
          <a:prstGeom prst="rect">
            <a:avLst/>
          </a:prstGeom>
          <a:noFill/>
          <a:ln w="9525">
            <a:noFill/>
            <a:miter lim="800000"/>
            <a:headEnd/>
            <a:tailEnd/>
          </a:ln>
        </p:spPr>
        <p:txBody>
          <a:bodyPr wrap="square">
            <a:spAutoFit/>
          </a:bodyPr>
          <a:lstStyle/>
          <a:p>
            <a:pPr algn="ctr" eaLnBrk="1" hangingPunct="1"/>
            <a:r>
              <a:rPr lang="fr-FR" altLang="fr-FR" sz="2800" b="1" dirty="0"/>
              <a:t>Communication</a:t>
            </a:r>
          </a:p>
        </p:txBody>
      </p:sp>
      <p:sp>
        <p:nvSpPr>
          <p:cNvPr id="3" name="ZoneTexte 2"/>
          <p:cNvSpPr txBox="1"/>
          <p:nvPr/>
        </p:nvSpPr>
        <p:spPr>
          <a:xfrm>
            <a:off x="971600" y="1268760"/>
            <a:ext cx="10931784" cy="3139321"/>
          </a:xfrm>
          <a:prstGeom prst="rect">
            <a:avLst/>
          </a:prstGeom>
          <a:noFill/>
        </p:spPr>
        <p:txBody>
          <a:bodyPr wrap="square">
            <a:spAutoFit/>
          </a:bodyPr>
          <a:lstStyle/>
          <a:p>
            <a:pPr marL="285750" indent="-285750" eaLnBrk="1" fontAlgn="auto" hangingPunct="1">
              <a:spcBef>
                <a:spcPts val="0"/>
              </a:spcBef>
              <a:spcAft>
                <a:spcPts val="0"/>
              </a:spcAft>
              <a:buFont typeface="Wingdings" panose="05000000000000000000" pitchFamily="2" charset="2"/>
              <a:buChar char="Ø"/>
              <a:defRPr/>
            </a:pPr>
            <a:r>
              <a:rPr lang="fr-FR" dirty="0">
                <a:latin typeface="Raleway" charset="0"/>
              </a:rPr>
              <a:t>Il n’y aura pas d’affichage sur le site de la compétition, sauf pour les équipes régionales minime.</a:t>
            </a:r>
          </a:p>
          <a:p>
            <a:pPr marL="285750" indent="-285750" eaLnBrk="1" fontAlgn="auto" hangingPunct="1">
              <a:spcBef>
                <a:spcPts val="0"/>
              </a:spcBef>
              <a:spcAft>
                <a:spcPts val="0"/>
              </a:spcAft>
              <a:buFont typeface="Wingdings" panose="05000000000000000000" pitchFamily="2" charset="2"/>
              <a:buChar char="Ø"/>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Ø"/>
              <a:defRPr/>
            </a:pPr>
            <a:r>
              <a:rPr lang="fr-FR" dirty="0">
                <a:latin typeface="Raleway" charset="0"/>
              </a:rPr>
              <a:t>L’ensemble des informations passeront par le Groupe </a:t>
            </a:r>
            <a:r>
              <a:rPr lang="fr-FR" dirty="0" err="1">
                <a:latin typeface="Raleway" charset="0"/>
              </a:rPr>
              <a:t>WhatsApp</a:t>
            </a:r>
            <a:r>
              <a:rPr lang="fr-FR" dirty="0">
                <a:latin typeface="Raleway" charset="0"/>
              </a:rPr>
              <a:t> « Clubs - Short Race »</a:t>
            </a:r>
          </a:p>
          <a:p>
            <a:pPr eaLnBrk="1" fontAlgn="auto" hangingPunct="1">
              <a:spcBef>
                <a:spcPts val="0"/>
              </a:spcBef>
              <a:spcAft>
                <a:spcPts val="0"/>
              </a:spcAft>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Ø"/>
              <a:defRPr/>
            </a:pPr>
            <a:r>
              <a:rPr lang="fr-FR" dirty="0">
                <a:latin typeface="Raleway" charset="0"/>
              </a:rPr>
              <a:t>La connexion à un groupe WhatsApp étant limité à 256 abonnés,</a:t>
            </a:r>
          </a:p>
          <a:p>
            <a:pPr algn="ctr" eaLnBrk="1" fontAlgn="auto" hangingPunct="1">
              <a:spcBef>
                <a:spcPts val="0"/>
              </a:spcBef>
              <a:spcAft>
                <a:spcPts val="0"/>
              </a:spcAft>
              <a:defRPr/>
            </a:pPr>
            <a:r>
              <a:rPr lang="fr-FR" dirty="0">
                <a:latin typeface="Raleway" charset="0"/>
              </a:rPr>
              <a:t>	</a:t>
            </a:r>
            <a:r>
              <a:rPr lang="fr-FR" b="1" dirty="0">
                <a:solidFill>
                  <a:srgbClr val="FF0000"/>
                </a:solidFill>
                <a:latin typeface="Raleway" charset="0"/>
              </a:rPr>
              <a:t>L’Accès sera autorisé à une personne par club. </a:t>
            </a:r>
          </a:p>
          <a:p>
            <a:pPr eaLnBrk="1" fontAlgn="auto" hangingPunct="1">
              <a:spcBef>
                <a:spcPts val="0"/>
              </a:spcBef>
              <a:spcAft>
                <a:spcPts val="0"/>
              </a:spcAft>
              <a:defRPr/>
            </a:pPr>
            <a:endParaRPr lang="fr-FR" dirty="0">
              <a:latin typeface="Raleway" charset="0"/>
            </a:endParaRPr>
          </a:p>
          <a:p>
            <a:pPr eaLnBrk="1" fontAlgn="auto" hangingPunct="1">
              <a:spcBef>
                <a:spcPts val="0"/>
              </a:spcBef>
              <a:spcAft>
                <a:spcPts val="0"/>
              </a:spcAft>
              <a:defRPr/>
            </a:pPr>
            <a:r>
              <a:rPr lang="fr-FR" dirty="0">
                <a:latin typeface="Raleway" charset="0"/>
              </a:rPr>
              <a:t>Pour la diffusion interne des clubs, charge à chaque clubs de créer son propre groupe. </a:t>
            </a:r>
          </a:p>
          <a:p>
            <a:pPr eaLnBrk="1" fontAlgn="auto" hangingPunct="1">
              <a:spcBef>
                <a:spcPts val="0"/>
              </a:spcBef>
              <a:spcAft>
                <a:spcPts val="0"/>
              </a:spcAft>
              <a:defRPr/>
            </a:pPr>
            <a:endParaRPr lang="fr-FR" dirty="0">
              <a:latin typeface="Raleway" charset="0"/>
            </a:endParaRPr>
          </a:p>
          <a:p>
            <a:pPr eaLnBrk="1" fontAlgn="auto" hangingPunct="1">
              <a:spcBef>
                <a:spcPts val="0"/>
              </a:spcBef>
              <a:spcAft>
                <a:spcPts val="0"/>
              </a:spcAft>
              <a:defRPr/>
            </a:pPr>
            <a:r>
              <a:rPr lang="fr-FR" dirty="0">
                <a:latin typeface="Raleway" charset="0"/>
              </a:rPr>
              <a:t>Si la jauge des 256 abonnés est dépassée sur les Groupes Clubs, il n’y aura pas de création d’un second groupe par la gestion de courses.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58789" y="550258"/>
            <a:ext cx="5470217" cy="461665"/>
          </a:xfrm>
          <a:prstGeom prst="rect">
            <a:avLst/>
          </a:prstGeom>
          <a:noFill/>
        </p:spPr>
        <p:txBody>
          <a:bodyPr wrap="square" rtlCol="0">
            <a:spAutoFit/>
          </a:bodyPr>
          <a:lstStyle/>
          <a:p>
            <a:r>
              <a:rPr lang="fr-FR" sz="2400" b="1" dirty="0"/>
              <a:t>QR code groupe </a:t>
            </a:r>
            <a:r>
              <a:rPr lang="fr-FR" sz="2400" b="1" dirty="0" err="1"/>
              <a:t>WhatsApp</a:t>
            </a:r>
            <a:r>
              <a:rPr lang="fr-FR" sz="2400" b="1" dirty="0"/>
              <a:t> Clubs</a:t>
            </a:r>
          </a:p>
        </p:txBody>
      </p:sp>
      <p:pic>
        <p:nvPicPr>
          <p:cNvPr id="3" name="Image 2" descr="shared_qr_code (3).png"/>
          <p:cNvPicPr>
            <a:picLocks noChangeAspect="1"/>
          </p:cNvPicPr>
          <p:nvPr/>
        </p:nvPicPr>
        <p:blipFill>
          <a:blip r:embed="rId2" cstate="print"/>
          <a:srcRect t="15929" b="24012"/>
          <a:stretch>
            <a:fillRect/>
          </a:stretch>
        </p:blipFill>
        <p:spPr>
          <a:xfrm>
            <a:off x="3625020" y="1068149"/>
            <a:ext cx="5300494" cy="565942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3858972" y="0"/>
            <a:ext cx="4001416" cy="707886"/>
          </a:xfrm>
          <a:prstGeom prst="rect">
            <a:avLst/>
          </a:prstGeom>
          <a:noFill/>
        </p:spPr>
        <p:txBody>
          <a:bodyPr wrap="none" lIns="91440" tIns="45720" rIns="91440" bIns="45720">
            <a:spAutoFit/>
          </a:bodyPr>
          <a:lstStyle/>
          <a:p>
            <a:pPr algn="ctr"/>
            <a:r>
              <a:rPr lang="fr-FR" altLang="fr-FR" sz="4000" b="1" dirty="0">
                <a:latin typeface="Raleway" charset="0"/>
              </a:rPr>
              <a:t>Heure officielle</a:t>
            </a:r>
          </a:p>
        </p:txBody>
      </p:sp>
      <p:sp>
        <p:nvSpPr>
          <p:cNvPr id="3" name="Rectangle 2"/>
          <p:cNvSpPr/>
          <p:nvPr/>
        </p:nvSpPr>
        <p:spPr>
          <a:xfrm>
            <a:off x="784927" y="930695"/>
            <a:ext cx="11264113" cy="5078313"/>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L’heure officielle sera celle du réseau GSM.</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Une pendule sera installée dans la zone de départ afin de tenir informés les compétiteurs sur l’eau.</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Système de départ automatique mis en place</a:t>
            </a:r>
            <a:endParaRPr lang="fr-FR" dirty="0">
              <a:latin typeface="Raleway" charset="0"/>
              <a:sym typeface="Wingdings" pitchFamily="2" charset="2"/>
            </a:endParaRP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Placement libre sur la ligne de départ</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Un bracelet de cheville sera fourni correspondant au numéro du bateau, tous les compétiteurs devront le porter à une de ses cheville (Une caution sera demandée (Permis, Carte d’</a:t>
            </a:r>
            <a:r>
              <a:rPr lang="fr-FR" dirty="0" err="1">
                <a:latin typeface="Raleway" charset="0"/>
              </a:rPr>
              <a:t>identitée</a:t>
            </a:r>
            <a:r>
              <a:rPr lang="fr-FR" dirty="0">
                <a:latin typeface="Raleway" charset="0"/>
              </a:rPr>
              <a:t>)).</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Les plaques sont fixées à </a:t>
            </a:r>
            <a:r>
              <a:rPr lang="fr-FR" b="1" dirty="0">
                <a:latin typeface="Raleway" charset="0"/>
              </a:rPr>
              <a:t>l’arrière</a:t>
            </a:r>
            <a:r>
              <a:rPr lang="fr-FR" dirty="0">
                <a:latin typeface="Raleway" charset="0"/>
              </a:rPr>
              <a:t> du bateau en position </a:t>
            </a:r>
            <a:r>
              <a:rPr lang="fr-FR" b="1" dirty="0">
                <a:latin typeface="Raleway" charset="0"/>
              </a:rPr>
              <a:t>verticale</a:t>
            </a:r>
            <a:r>
              <a:rPr lang="fr-FR" dirty="0">
                <a:latin typeface="Raleway" charset="0"/>
              </a:rPr>
              <a:t>.</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Les ordres de départ: </a:t>
            </a:r>
            <a:r>
              <a:rPr lang="fr-FR" b="1" dirty="0" err="1">
                <a:latin typeface="Raleway" charset="0"/>
              </a:rPr>
              <a:t>Ready</a:t>
            </a:r>
            <a:r>
              <a:rPr lang="fr-FR" b="1" dirty="0">
                <a:latin typeface="Raleway" charset="0"/>
              </a:rPr>
              <a:t>, Set puis le signal sonore</a:t>
            </a:r>
            <a:r>
              <a:rPr lang="fr-FR" dirty="0">
                <a:latin typeface="Raleway" charset="0"/>
              </a:rPr>
              <a:t> des systèmes de départ qui se déclenche en même temps que les sabots descendent.</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Attention à ne placer les pointes de bateaux sous les élastiques du système de départ.</a:t>
            </a:r>
          </a:p>
          <a:p>
            <a:pPr marL="285750" indent="-285750" eaLnBrk="1" fontAlgn="auto" hangingPunct="1">
              <a:spcBef>
                <a:spcPts val="0"/>
              </a:spcBef>
              <a:spcAft>
                <a:spcPts val="0"/>
              </a:spcAft>
              <a:defRPr/>
            </a:pPr>
            <a:endParaRPr lang="fr-FR" dirty="0">
              <a:latin typeface="Raleway"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4192963" y="524634"/>
            <a:ext cx="3395481" cy="707886"/>
          </a:xfrm>
          <a:prstGeom prst="rect">
            <a:avLst/>
          </a:prstGeom>
          <a:noFill/>
        </p:spPr>
        <p:txBody>
          <a:bodyPr wrap="none" lIns="91440" tIns="45720" rIns="91440" bIns="45720">
            <a:spAutoFit/>
          </a:bodyPr>
          <a:lstStyle/>
          <a:p>
            <a:pPr algn="ctr"/>
            <a:r>
              <a:rPr lang="fr-FR" altLang="fr-FR" sz="4000" b="1" dirty="0">
                <a:latin typeface="Raleway" charset="0"/>
              </a:rPr>
              <a:t>Tests sabots</a:t>
            </a:r>
          </a:p>
        </p:txBody>
      </p:sp>
      <p:sp>
        <p:nvSpPr>
          <p:cNvPr id="3" name="Rectangle 2"/>
          <p:cNvSpPr/>
          <p:nvPr/>
        </p:nvSpPr>
        <p:spPr>
          <a:xfrm>
            <a:off x="743119" y="1269214"/>
            <a:ext cx="11264113" cy="369332"/>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Tests système de départ programmé samedi de 10h00 à 11h30.</a:t>
            </a:r>
          </a:p>
        </p:txBody>
      </p:sp>
      <p:sp>
        <p:nvSpPr>
          <p:cNvPr id="4" name="Rectangle 3">
            <a:hlinkClick r:id="rId2" action="ppaction://hlinkfile"/>
          </p:cNvPr>
          <p:cNvSpPr/>
          <p:nvPr/>
        </p:nvSpPr>
        <p:spPr>
          <a:xfrm>
            <a:off x="4464928" y="2400638"/>
            <a:ext cx="2848857" cy="707886"/>
          </a:xfrm>
          <a:prstGeom prst="rect">
            <a:avLst/>
          </a:prstGeom>
          <a:noFill/>
        </p:spPr>
        <p:txBody>
          <a:bodyPr wrap="none" lIns="91440" tIns="45720" rIns="91440" bIns="45720">
            <a:spAutoFit/>
          </a:bodyPr>
          <a:lstStyle/>
          <a:p>
            <a:pPr algn="ctr"/>
            <a:r>
              <a:rPr lang="fr-FR" altLang="fr-FR" sz="4000" b="1" dirty="0">
                <a:latin typeface="Raleway" charset="0"/>
              </a:rPr>
              <a:t>Pesée libre</a:t>
            </a:r>
          </a:p>
        </p:txBody>
      </p:sp>
      <p:sp>
        <p:nvSpPr>
          <p:cNvPr id="5" name="Rectangle 4"/>
          <p:cNvSpPr/>
          <p:nvPr/>
        </p:nvSpPr>
        <p:spPr>
          <a:xfrm>
            <a:off x="741771" y="3145218"/>
            <a:ext cx="11264113" cy="646331"/>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Une pesée libre sera possible le samedi à partir de 10h00.</a:t>
            </a:r>
          </a:p>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Les bateaux doivent être au poids marathon au minimum.</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4841837" y="176677"/>
            <a:ext cx="2194833" cy="707886"/>
          </a:xfrm>
          <a:prstGeom prst="rect">
            <a:avLst/>
          </a:prstGeom>
          <a:noFill/>
        </p:spPr>
        <p:txBody>
          <a:bodyPr wrap="none" lIns="91440" tIns="45720" rIns="91440" bIns="45720">
            <a:spAutoFit/>
          </a:bodyPr>
          <a:lstStyle/>
          <a:p>
            <a:pPr algn="ctr"/>
            <a:r>
              <a:rPr lang="fr-FR" altLang="fr-FR" sz="4000" b="1" dirty="0">
                <a:latin typeface="Raleway" charset="0"/>
              </a:rPr>
              <a:t>Rappels</a:t>
            </a:r>
          </a:p>
        </p:txBody>
      </p:sp>
      <p:sp>
        <p:nvSpPr>
          <p:cNvPr id="3" name="Rectangle 2"/>
          <p:cNvSpPr/>
          <p:nvPr/>
        </p:nvSpPr>
        <p:spPr>
          <a:xfrm>
            <a:off x="791671" y="921257"/>
            <a:ext cx="11264113" cy="4801314"/>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 décisions du starter sont </a:t>
            </a:r>
            <a:r>
              <a:rPr lang="fr-FR" b="1" dirty="0">
                <a:latin typeface="Raleway" charset="0"/>
              </a:rPr>
              <a:t>irrévocables</a:t>
            </a:r>
            <a:r>
              <a:rPr lang="fr-FR" dirty="0">
                <a:latin typeface="Raleway" charset="0"/>
              </a:rPr>
              <a:t>. Pas de réclamation possible suite à une disqualification prononcée par la starter.</a:t>
            </a:r>
          </a:p>
          <a:p>
            <a:pPr marL="285750" indent="-285750" eaLnBrk="1" fontAlgn="auto" hangingPunct="1">
              <a:spcBef>
                <a:spcPts val="0"/>
              </a:spcBef>
              <a:spcAft>
                <a:spcPts val="0"/>
              </a:spcAft>
              <a:defRPr/>
            </a:pPr>
            <a:r>
              <a:rPr lang="fr-FR" i="1" dirty="0"/>
              <a:t>	</a:t>
            </a:r>
            <a:r>
              <a:rPr lang="fr-FR" b="1" i="1" dirty="0"/>
              <a:t>Article RP-CEL- 13.6 – Le Starter:</a:t>
            </a:r>
          </a:p>
          <a:p>
            <a:pPr marL="285750" indent="-285750" eaLnBrk="1" fontAlgn="auto" hangingPunct="1">
              <a:spcBef>
                <a:spcPts val="0"/>
              </a:spcBef>
              <a:spcAft>
                <a:spcPts val="0"/>
              </a:spcAft>
              <a:defRPr/>
            </a:pPr>
            <a:r>
              <a:rPr lang="fr-FR" i="1" dirty="0"/>
              <a:t>	 Il décide de toutes les questions concernant le départ des courses. Il est seul responsable des décisions en cas de faux départs ; </a:t>
            </a:r>
            <a:r>
              <a:rPr lang="fr-FR" b="1" i="1" dirty="0"/>
              <a:t>ses décisions sont définitives</a:t>
            </a:r>
            <a:r>
              <a:rPr lang="fr-FR" dirty="0"/>
              <a:t>.</a:t>
            </a: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endParaRPr>
          </a:p>
          <a:p>
            <a:pPr marL="285750" indent="-285750" eaLnBrk="1" fontAlgn="auto" hangingPunct="1">
              <a:spcBef>
                <a:spcPts val="0"/>
              </a:spcBef>
              <a:spcAft>
                <a:spcPts val="0"/>
              </a:spcAft>
              <a:buFont typeface="Wingdings" panose="05000000000000000000" pitchFamily="2" charset="2"/>
              <a:buChar char="v"/>
              <a:defRPr/>
            </a:pPr>
            <a:r>
              <a:rPr lang="fr-FR" dirty="0"/>
              <a:t>Seul le chef d’équipe peut venir porter réclamation:</a:t>
            </a:r>
            <a:br>
              <a:rPr lang="fr-FR" b="1" dirty="0"/>
            </a:br>
            <a:r>
              <a:rPr lang="fr-FR" b="1" dirty="0"/>
              <a:t>Article RP-CEL- 17 – Réclamations:</a:t>
            </a:r>
          </a:p>
          <a:p>
            <a:pPr marL="285750" indent="-285750" eaLnBrk="1" fontAlgn="auto" hangingPunct="1">
              <a:spcBef>
                <a:spcPts val="0"/>
              </a:spcBef>
              <a:spcAft>
                <a:spcPts val="0"/>
              </a:spcAft>
              <a:defRPr/>
            </a:pPr>
            <a:r>
              <a:rPr lang="fr-FR" dirty="0"/>
              <a:t>	 </a:t>
            </a:r>
            <a:r>
              <a:rPr lang="fr-FR" i="1" dirty="0"/>
              <a:t>Une réclamation peut être demandée concernant les sanctions ou une irrégularité dans le déroulement de la compétition. Celle-ci doit être formulée par écrit et accompagnée d'une caution de 15€ (chèque à l'ordre de « FFCK ») </a:t>
            </a:r>
            <a:r>
              <a:rPr lang="fr-FR" b="1" i="1" dirty="0"/>
              <a:t>par le chef d’équipe de l’embarcation (obligatoirement licencié carte 1 an compétition à la FFCK).</a:t>
            </a:r>
            <a:r>
              <a:rPr lang="fr-FR" i="1" dirty="0"/>
              <a:t> Toute réclamation doit être faite auprès du Juge Arbitre dans un délai maximal de 10 minutes, afin de ne pas impacter les cérémonies des podiums, après l’affichage du résultat de l’épreuve sur le groupe </a:t>
            </a:r>
            <a:r>
              <a:rPr lang="fr-FR" i="1" dirty="0" err="1"/>
              <a:t>WhatsApp</a:t>
            </a:r>
            <a:r>
              <a:rPr lang="fr-FR" i="1" dirty="0"/>
              <a:t> « Clubs – Short Race ». Passé ce délai, le résultat est acquis et plus aucune procédure ne peut être engagée.</a:t>
            </a:r>
          </a:p>
          <a:p>
            <a:pPr marL="285750" indent="-285750" eaLnBrk="1" fontAlgn="auto" hangingPunct="1">
              <a:spcBef>
                <a:spcPts val="0"/>
              </a:spcBef>
              <a:spcAft>
                <a:spcPts val="0"/>
              </a:spcAft>
              <a:defRPr/>
            </a:pPr>
            <a:endParaRPr lang="fr-FR" dirty="0">
              <a:latin typeface="Raleway" charset="0"/>
            </a:endParaRPr>
          </a:p>
          <a:p>
            <a:pPr marL="285750" indent="-285750" eaLnBrk="1" fontAlgn="auto" hangingPunct="1">
              <a:spcBef>
                <a:spcPts val="0"/>
              </a:spcBef>
              <a:spcAft>
                <a:spcPts val="0"/>
              </a:spcAft>
              <a:buFont typeface="Wingdings" pitchFamily="2" charset="2"/>
              <a:buChar char="v"/>
              <a:defRPr/>
            </a:pPr>
            <a:endParaRPr lang="fr-FR" dirty="0">
              <a:latin typeface="Raleway"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00" name="Groupe 1">
            <a:extLst>
              <a:ext uri="{FF2B5EF4-FFF2-40B4-BE49-F238E27FC236}">
                <a16:creationId xmlns:a16="http://schemas.microsoft.com/office/drawing/2014/main" id="{529F1BB1-8321-4EFC-B924-BD40A51988C2}"/>
              </a:ext>
            </a:extLst>
          </p:cNvPr>
          <p:cNvGrpSpPr>
            <a:grpSpLocks/>
          </p:cNvGrpSpPr>
          <p:nvPr/>
        </p:nvGrpSpPr>
        <p:grpSpPr bwMode="auto">
          <a:xfrm>
            <a:off x="-14288" y="-26988"/>
            <a:ext cx="895351" cy="6911976"/>
            <a:chOff x="-14514" y="-27214"/>
            <a:chExt cx="895351" cy="6912427"/>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514" y="-27214"/>
              <a:ext cx="895351" cy="6912427"/>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pic>
          <p:nvPicPr>
            <p:cNvPr id="4112" name="Image 14">
              <a:extLst>
                <a:ext uri="{FF2B5EF4-FFF2-40B4-BE49-F238E27FC236}">
                  <a16:creationId xmlns:a16="http://schemas.microsoft.com/office/drawing/2014/main" id="{28DC6928-B6B6-4FF4-85F0-96B4E8B1B9B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7884" y="86785"/>
              <a:ext cx="581669" cy="4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ZoneTexte 4"/>
          <p:cNvSpPr txBox="1"/>
          <p:nvPr/>
        </p:nvSpPr>
        <p:spPr>
          <a:xfrm>
            <a:off x="938676" y="1408014"/>
            <a:ext cx="10867604" cy="2123658"/>
          </a:xfrm>
          <a:prstGeom prst="rect">
            <a:avLst/>
          </a:prstGeom>
          <a:noFill/>
        </p:spPr>
        <p:txBody>
          <a:bodyPr wrap="square" rtlCol="0">
            <a:spAutoFit/>
          </a:bodyPr>
          <a:lstStyle/>
          <a:p>
            <a:pPr algn="ctr"/>
            <a:r>
              <a:rPr lang="fr-FR" sz="4400" b="1" dirty="0"/>
              <a:t>Merci au club de Mantes la Jolie de nous accueillir pour ce premier Championnat de France de Short Race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0114" y="2969775"/>
            <a:ext cx="8148679" cy="769441"/>
          </a:xfrm>
          <a:prstGeom prst="rect">
            <a:avLst/>
          </a:prstGeom>
          <a:noFill/>
        </p:spPr>
        <p:txBody>
          <a:bodyPr wrap="square" rtlCol="0">
            <a:spAutoFit/>
          </a:bodyPr>
          <a:lstStyle/>
          <a:p>
            <a:pPr algn="ctr"/>
            <a:r>
              <a:rPr lang="fr-FR" sz="4400" b="1" dirty="0"/>
              <a:t>VI. Informations générales</a:t>
            </a:r>
          </a:p>
        </p:txBody>
      </p:sp>
    </p:spTree>
    <p:extLst>
      <p:ext uri="{BB962C8B-B14F-4D97-AF65-F5344CB8AC3E}">
        <p14:creationId xmlns:p14="http://schemas.microsoft.com/office/powerpoint/2010/main" val="17193627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1403232" y="412756"/>
            <a:ext cx="9262071" cy="523220"/>
          </a:xfrm>
          <a:prstGeom prst="rect">
            <a:avLst/>
          </a:prstGeom>
          <a:noFill/>
          <a:ln w="9525">
            <a:noFill/>
            <a:miter lim="800000"/>
            <a:headEnd/>
            <a:tailEnd/>
          </a:ln>
        </p:spPr>
        <p:txBody>
          <a:bodyPr wrap="square">
            <a:spAutoFit/>
          </a:bodyPr>
          <a:lstStyle/>
          <a:p>
            <a:pPr algn="ctr" eaLnBrk="1" hangingPunct="1"/>
            <a:r>
              <a:rPr lang="fr-FR" altLang="fr-FR" sz="2800" b="1" dirty="0">
                <a:latin typeface="Raleway" charset="0"/>
              </a:rPr>
              <a:t>Programme des courses</a:t>
            </a:r>
          </a:p>
        </p:txBody>
      </p:sp>
      <p:pic>
        <p:nvPicPr>
          <p:cNvPr id="1026" name="Picture 2"/>
          <p:cNvPicPr>
            <a:picLocks noChangeAspect="1" noChangeArrowheads="1"/>
          </p:cNvPicPr>
          <p:nvPr/>
        </p:nvPicPr>
        <p:blipFill>
          <a:blip r:embed="rId3" cstate="print"/>
          <a:srcRect/>
          <a:stretch>
            <a:fillRect/>
          </a:stretch>
        </p:blipFill>
        <p:spPr bwMode="auto">
          <a:xfrm>
            <a:off x="2960949" y="1278540"/>
            <a:ext cx="6727294" cy="517081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1427508" y="121443"/>
            <a:ext cx="9262071" cy="523220"/>
          </a:xfrm>
          <a:prstGeom prst="rect">
            <a:avLst/>
          </a:prstGeom>
          <a:noFill/>
          <a:ln w="9525">
            <a:noFill/>
            <a:miter lim="800000"/>
            <a:headEnd/>
            <a:tailEnd/>
          </a:ln>
        </p:spPr>
        <p:txBody>
          <a:bodyPr wrap="square">
            <a:spAutoFit/>
          </a:bodyPr>
          <a:lstStyle/>
          <a:p>
            <a:pPr algn="ctr" eaLnBrk="1" hangingPunct="1"/>
            <a:r>
              <a:rPr lang="fr-FR" altLang="fr-FR" sz="2800" b="1" dirty="0">
                <a:latin typeface="Raleway" charset="0"/>
              </a:rPr>
              <a:t>Programme et horaires podiums</a:t>
            </a:r>
          </a:p>
        </p:txBody>
      </p:sp>
      <p:graphicFrame>
        <p:nvGraphicFramePr>
          <p:cNvPr id="5" name="Tableau 4"/>
          <p:cNvGraphicFramePr>
            <a:graphicFrameLocks noGrp="1"/>
          </p:cNvGraphicFramePr>
          <p:nvPr/>
        </p:nvGraphicFramePr>
        <p:xfrm>
          <a:off x="4813143" y="751512"/>
          <a:ext cx="2050808" cy="5888853"/>
        </p:xfrm>
        <a:graphic>
          <a:graphicData uri="http://schemas.openxmlformats.org/drawingml/2006/table">
            <a:tbl>
              <a:tblPr/>
              <a:tblGrid>
                <a:gridCol w="906463">
                  <a:extLst>
                    <a:ext uri="{9D8B030D-6E8A-4147-A177-3AD203B41FA5}">
                      <a16:colId xmlns:a16="http://schemas.microsoft.com/office/drawing/2014/main" val="20000"/>
                    </a:ext>
                  </a:extLst>
                </a:gridCol>
                <a:gridCol w="477716">
                  <a:extLst>
                    <a:ext uri="{9D8B030D-6E8A-4147-A177-3AD203B41FA5}">
                      <a16:colId xmlns:a16="http://schemas.microsoft.com/office/drawing/2014/main" val="20001"/>
                    </a:ext>
                  </a:extLst>
                </a:gridCol>
                <a:gridCol w="666629">
                  <a:extLst>
                    <a:ext uri="{9D8B030D-6E8A-4147-A177-3AD203B41FA5}">
                      <a16:colId xmlns:a16="http://schemas.microsoft.com/office/drawing/2014/main" val="20002"/>
                    </a:ext>
                  </a:extLst>
                </a:gridCol>
              </a:tblGrid>
              <a:tr h="169997">
                <a:tc gridSpan="3">
                  <a:txBody>
                    <a:bodyPr/>
                    <a:lstStyle/>
                    <a:p>
                      <a:pPr algn="ctr" fontAlgn="b"/>
                      <a:r>
                        <a:rPr lang="fr-FR" sz="1200" b="0" i="0" u="none" strike="noStrike" dirty="0">
                          <a:solidFill>
                            <a:srgbClr val="000000"/>
                          </a:solidFill>
                          <a:latin typeface="Raleway" charset="0"/>
                        </a:rPr>
                        <a:t>Programme des Finales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9997">
                <a:tc>
                  <a:txBody>
                    <a:bodyPr/>
                    <a:lstStyle/>
                    <a:p>
                      <a:pPr algn="l" rtl="0" fontAlgn="b"/>
                      <a:r>
                        <a:rPr lang="fr-FR" sz="1200" b="0" i="0" u="none" strike="noStrike">
                          <a:solidFill>
                            <a:srgbClr val="000000"/>
                          </a:solidFill>
                          <a:latin typeface="Raleway" charset="0"/>
                        </a:rPr>
                        <a:t>CHC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09:00:00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9997">
                <a:tc>
                  <a:txBody>
                    <a:bodyPr/>
                    <a:lstStyle/>
                    <a:p>
                      <a:pPr algn="l" rtl="0" fontAlgn="b"/>
                      <a:r>
                        <a:rPr lang="fr-FR" sz="1200" b="0" i="0" u="none" strike="noStrike">
                          <a:solidFill>
                            <a:srgbClr val="000000"/>
                          </a:solidFill>
                          <a:latin typeface="Raleway" charset="0"/>
                        </a:rPr>
                        <a:t>KDC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fr-FR" sz="1200" b="0" i="0" u="none" strike="noStrike">
                          <a:solidFill>
                            <a:srgbClr val="000000"/>
                          </a:solidFill>
                          <a:latin typeface="Raleway" charset="0"/>
                        </a:rPr>
                        <a:t>09:30:00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2"/>
                  </a:ext>
                </a:extLst>
              </a:tr>
              <a:tr h="169997">
                <a:tc gridSpan="2">
                  <a:txBody>
                    <a:bodyPr/>
                    <a:lstStyle/>
                    <a:p>
                      <a:pPr algn="ctr" fontAlgn="b"/>
                      <a:r>
                        <a:rPr lang="fr-FR" sz="1200" b="0" i="0" u="none" strike="noStrike">
                          <a:solidFill>
                            <a:srgbClr val="000000"/>
                          </a:solidFill>
                          <a:latin typeface="Raleway" charset="0"/>
                        </a:rPr>
                        <a:t>Podium CHC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09:40:00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3"/>
                  </a:ext>
                </a:extLst>
              </a:tr>
              <a:tr h="169997">
                <a:tc>
                  <a:txBody>
                    <a:bodyPr/>
                    <a:lstStyle/>
                    <a:p>
                      <a:pPr algn="l" rtl="0" fontAlgn="b"/>
                      <a:r>
                        <a:rPr lang="fr-FR" sz="1200" b="0" i="0" u="none" strike="noStrike" dirty="0">
                          <a:solidFill>
                            <a:srgbClr val="000000"/>
                          </a:solidFill>
                          <a:latin typeface="Raleway" charset="0"/>
                        </a:rPr>
                        <a:t>KHC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10:00:00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69997">
                <a:tc gridSpan="2">
                  <a:txBody>
                    <a:bodyPr/>
                    <a:lstStyle/>
                    <a:p>
                      <a:pPr algn="ctr" fontAlgn="b"/>
                      <a:r>
                        <a:rPr lang="fr-FR" sz="1200" b="0" i="0" u="none" strike="noStrike">
                          <a:solidFill>
                            <a:srgbClr val="000000"/>
                          </a:solidFill>
                          <a:latin typeface="Raleway" charset="0"/>
                        </a:rPr>
                        <a:t>Podium KDC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10:10:00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5"/>
                  </a:ext>
                </a:extLst>
              </a:tr>
              <a:tr h="169997">
                <a:tc>
                  <a:txBody>
                    <a:bodyPr/>
                    <a:lstStyle/>
                    <a:p>
                      <a:pPr algn="l" rtl="0" fontAlgn="b"/>
                      <a:r>
                        <a:rPr lang="fr-FR" sz="1200" b="0" i="0" u="none" strike="noStrike">
                          <a:solidFill>
                            <a:srgbClr val="000000"/>
                          </a:solidFill>
                          <a:latin typeface="Raleway" charset="0"/>
                        </a:rPr>
                        <a:t>CHJ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10:30:00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9997">
                <a:tc gridSpan="2">
                  <a:txBody>
                    <a:bodyPr/>
                    <a:lstStyle/>
                    <a:p>
                      <a:pPr algn="ctr" fontAlgn="b"/>
                      <a:r>
                        <a:rPr lang="fr-FR" sz="1200" b="0" i="0" u="none" strike="noStrike">
                          <a:solidFill>
                            <a:srgbClr val="000000"/>
                          </a:solidFill>
                          <a:latin typeface="Raleway" charset="0"/>
                        </a:rPr>
                        <a:t>Podium KHC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10:40:00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7"/>
                  </a:ext>
                </a:extLst>
              </a:tr>
              <a:tr h="169997">
                <a:tc>
                  <a:txBody>
                    <a:bodyPr/>
                    <a:lstStyle/>
                    <a:p>
                      <a:pPr algn="l" rtl="0" fontAlgn="b"/>
                      <a:r>
                        <a:rPr lang="fr-FR" sz="1200" b="0" i="0" u="none" strike="noStrike">
                          <a:solidFill>
                            <a:srgbClr val="000000"/>
                          </a:solidFill>
                          <a:latin typeface="Raleway" charset="0"/>
                        </a:rPr>
                        <a:t>KDJ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11:00:00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69997">
                <a:tc gridSpan="2">
                  <a:txBody>
                    <a:bodyPr/>
                    <a:lstStyle/>
                    <a:p>
                      <a:pPr algn="ctr" fontAlgn="b"/>
                      <a:r>
                        <a:rPr lang="fr-FR" sz="1200" b="0" i="0" u="none" strike="noStrike">
                          <a:solidFill>
                            <a:srgbClr val="000000"/>
                          </a:solidFill>
                          <a:latin typeface="Raleway" charset="0"/>
                        </a:rPr>
                        <a:t>Podium CHJ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11:10:00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09"/>
                  </a:ext>
                </a:extLst>
              </a:tr>
              <a:tr h="169997">
                <a:tc>
                  <a:txBody>
                    <a:bodyPr/>
                    <a:lstStyle/>
                    <a:p>
                      <a:pPr algn="l" rtl="0" fontAlgn="b"/>
                      <a:r>
                        <a:rPr lang="fr-FR" sz="1200" b="0" i="0" u="none" strike="noStrike">
                          <a:solidFill>
                            <a:srgbClr val="000000"/>
                          </a:solidFill>
                          <a:latin typeface="Raleway" charset="0"/>
                        </a:rPr>
                        <a:t>CDC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11:30:00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69997">
                <a:tc>
                  <a:txBody>
                    <a:bodyPr/>
                    <a:lstStyle/>
                    <a:p>
                      <a:pPr algn="l" rtl="0" fontAlgn="b"/>
                      <a:r>
                        <a:rPr lang="fr-FR" sz="1200" b="0" i="0" u="none" strike="noStrike">
                          <a:solidFill>
                            <a:srgbClr val="000000"/>
                          </a:solidFill>
                          <a:latin typeface="Raleway" charset="0"/>
                        </a:rPr>
                        <a:t>CDJ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11:30:00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69997">
                <a:tc>
                  <a:txBody>
                    <a:bodyPr/>
                    <a:lstStyle/>
                    <a:p>
                      <a:pPr algn="l" rtl="0" fontAlgn="b"/>
                      <a:r>
                        <a:rPr lang="fr-FR" sz="1200" b="0" i="0" u="none" strike="noStrike">
                          <a:solidFill>
                            <a:srgbClr val="000000"/>
                          </a:solidFill>
                          <a:latin typeface="Raleway" charset="0"/>
                        </a:rPr>
                        <a:t>CDU23/S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11:30:00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69997">
                <a:tc gridSpan="2">
                  <a:txBody>
                    <a:bodyPr/>
                    <a:lstStyle/>
                    <a:p>
                      <a:pPr algn="ctr" fontAlgn="b"/>
                      <a:r>
                        <a:rPr lang="fr-FR" sz="1200" b="0" i="0" u="none" strike="noStrike">
                          <a:solidFill>
                            <a:srgbClr val="000000"/>
                          </a:solidFill>
                          <a:latin typeface="Raleway" charset="0"/>
                        </a:rPr>
                        <a:t>Podium KDJ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11:40:00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3"/>
                  </a:ext>
                </a:extLst>
              </a:tr>
              <a:tr h="169997">
                <a:tc gridSpan="2">
                  <a:txBody>
                    <a:bodyPr/>
                    <a:lstStyle/>
                    <a:p>
                      <a:pPr algn="ctr" fontAlgn="b"/>
                      <a:r>
                        <a:rPr lang="fr-FR" sz="1200" b="0" i="0" u="none" strike="noStrike">
                          <a:solidFill>
                            <a:srgbClr val="000000"/>
                          </a:solidFill>
                          <a:latin typeface="Raleway" charset="0"/>
                        </a:rPr>
                        <a:t>Podium CDC</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11:45:00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4"/>
                  </a:ext>
                </a:extLst>
              </a:tr>
              <a:tr h="169997">
                <a:tc gridSpan="2">
                  <a:txBody>
                    <a:bodyPr/>
                    <a:lstStyle/>
                    <a:p>
                      <a:pPr algn="ctr" fontAlgn="b"/>
                      <a:r>
                        <a:rPr lang="fr-FR" sz="1200" b="0" i="0" u="none" strike="noStrike">
                          <a:solidFill>
                            <a:srgbClr val="000000"/>
                          </a:solidFill>
                          <a:latin typeface="Raleway" charset="0"/>
                        </a:rPr>
                        <a:t>Podium CDJ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11:50:00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5"/>
                  </a:ext>
                </a:extLst>
              </a:tr>
              <a:tr h="68980">
                <a:tc gridSpan="2">
                  <a:txBody>
                    <a:bodyPr/>
                    <a:lstStyle/>
                    <a:p>
                      <a:pPr algn="ctr" fontAlgn="b"/>
                      <a:r>
                        <a:rPr lang="fr-FR" sz="1200" b="0" i="0" u="none" strike="noStrike">
                          <a:solidFill>
                            <a:srgbClr val="000000"/>
                          </a:solidFill>
                          <a:latin typeface="Raleway" charset="0"/>
                        </a:rPr>
                        <a:t>Podium CDU23/S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12:00:00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16"/>
                  </a:ext>
                </a:extLst>
              </a:tr>
              <a:tr h="169997">
                <a:tc>
                  <a:txBody>
                    <a:bodyPr/>
                    <a:lstStyle/>
                    <a:p>
                      <a:pPr algn="l" rtl="0" fontAlgn="b"/>
                      <a:r>
                        <a:rPr lang="fr-FR" sz="1200" b="0" i="0" u="none" strike="noStrike">
                          <a:solidFill>
                            <a:srgbClr val="000000"/>
                          </a:solidFill>
                          <a:latin typeface="Raleway" charset="0"/>
                        </a:rPr>
                        <a:t>KHJ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13:00:00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169997">
                <a:tc>
                  <a:txBody>
                    <a:bodyPr/>
                    <a:lstStyle/>
                    <a:p>
                      <a:pPr algn="l" rtl="0" fontAlgn="b"/>
                      <a:r>
                        <a:rPr lang="fr-FR" sz="1200" b="0" i="0" u="none" strike="noStrike">
                          <a:solidFill>
                            <a:srgbClr val="000000"/>
                          </a:solidFill>
                          <a:latin typeface="Raleway" charset="0"/>
                        </a:rPr>
                        <a:t>CHU23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fr-FR" sz="1200" b="0" i="0" u="none" strike="noStrike">
                          <a:solidFill>
                            <a:srgbClr val="000000"/>
                          </a:solidFill>
                          <a:latin typeface="Raleway" charset="0"/>
                        </a:rPr>
                        <a:t>13:30:00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8"/>
                  </a:ext>
                </a:extLst>
              </a:tr>
              <a:tr h="169997">
                <a:tc>
                  <a:txBody>
                    <a:bodyPr/>
                    <a:lstStyle/>
                    <a:p>
                      <a:pPr algn="l" rtl="0" fontAlgn="b"/>
                      <a:r>
                        <a:rPr lang="fr-FR" sz="1200" b="0" i="0" u="none" strike="noStrike">
                          <a:solidFill>
                            <a:srgbClr val="000000"/>
                          </a:solidFill>
                          <a:latin typeface="Raleway" charset="0"/>
                        </a:rPr>
                        <a:t>CHS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b"/>
                      <a:r>
                        <a:rPr lang="fr-FR" sz="1200" b="0" i="0" u="none" strike="noStrike">
                          <a:solidFill>
                            <a:srgbClr val="000000"/>
                          </a:solidFill>
                          <a:latin typeface="Raleway" charset="0"/>
                        </a:rPr>
                        <a:t>13:30:00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19"/>
                  </a:ext>
                </a:extLst>
              </a:tr>
              <a:tr h="169997">
                <a:tc gridSpan="2">
                  <a:txBody>
                    <a:bodyPr/>
                    <a:lstStyle/>
                    <a:p>
                      <a:pPr algn="ctr" fontAlgn="b"/>
                      <a:r>
                        <a:rPr lang="fr-FR" sz="1200" b="0" i="0" u="none" strike="noStrike">
                          <a:solidFill>
                            <a:srgbClr val="000000"/>
                          </a:solidFill>
                          <a:latin typeface="Raleway" charset="0"/>
                        </a:rPr>
                        <a:t>Podium KHJ</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13:40:00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0"/>
                  </a:ext>
                </a:extLst>
              </a:tr>
              <a:tr h="169997">
                <a:tc>
                  <a:txBody>
                    <a:bodyPr/>
                    <a:lstStyle/>
                    <a:p>
                      <a:pPr algn="l" rtl="0" fontAlgn="b"/>
                      <a:r>
                        <a:rPr lang="fr-FR" sz="1200" b="0" i="0" u="none" strike="noStrike">
                          <a:solidFill>
                            <a:srgbClr val="000000"/>
                          </a:solidFill>
                          <a:latin typeface="Raleway" charset="0"/>
                        </a:rPr>
                        <a:t>KDU23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14:00:00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1"/>
                  </a:ext>
                </a:extLst>
              </a:tr>
              <a:tr h="169997">
                <a:tc>
                  <a:txBody>
                    <a:bodyPr/>
                    <a:lstStyle/>
                    <a:p>
                      <a:pPr algn="l" rtl="0" fontAlgn="b"/>
                      <a:r>
                        <a:rPr lang="fr-FR" sz="1200" b="0" i="0" u="none" strike="noStrike">
                          <a:solidFill>
                            <a:srgbClr val="000000"/>
                          </a:solidFill>
                          <a:latin typeface="Raleway" charset="0"/>
                        </a:rPr>
                        <a:t>KDS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14:00:00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2"/>
                  </a:ext>
                </a:extLst>
              </a:tr>
              <a:tr h="169997">
                <a:tc gridSpan="2">
                  <a:txBody>
                    <a:bodyPr/>
                    <a:lstStyle/>
                    <a:p>
                      <a:pPr algn="ctr" fontAlgn="b"/>
                      <a:r>
                        <a:rPr lang="fr-FR" sz="1200" b="0" i="0" u="none" strike="noStrike">
                          <a:solidFill>
                            <a:srgbClr val="000000"/>
                          </a:solidFill>
                          <a:latin typeface="Raleway" charset="0"/>
                        </a:rPr>
                        <a:t>Podium CHU23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14:10:00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3"/>
                  </a:ext>
                </a:extLst>
              </a:tr>
              <a:tr h="169997">
                <a:tc gridSpan="2">
                  <a:txBody>
                    <a:bodyPr/>
                    <a:lstStyle/>
                    <a:p>
                      <a:pPr algn="ctr" fontAlgn="b"/>
                      <a:r>
                        <a:rPr lang="fr-FR" sz="1200" b="0" i="0" u="none" strike="noStrike">
                          <a:solidFill>
                            <a:srgbClr val="000000"/>
                          </a:solidFill>
                          <a:latin typeface="Raleway" charset="0"/>
                        </a:rPr>
                        <a:t>Podium CHS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14:15:00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4"/>
                  </a:ext>
                </a:extLst>
              </a:tr>
              <a:tr h="169997">
                <a:tc>
                  <a:txBody>
                    <a:bodyPr/>
                    <a:lstStyle/>
                    <a:p>
                      <a:pPr algn="l" rtl="0" fontAlgn="b"/>
                      <a:r>
                        <a:rPr lang="fr-FR" sz="1200" b="0" i="0" u="none" strike="noStrike">
                          <a:solidFill>
                            <a:srgbClr val="000000"/>
                          </a:solidFill>
                          <a:latin typeface="Raleway" charset="0"/>
                        </a:rPr>
                        <a:t>KHU23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14:30:00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5"/>
                  </a:ext>
                </a:extLst>
              </a:tr>
              <a:tr h="169997">
                <a:tc gridSpan="2">
                  <a:txBody>
                    <a:bodyPr/>
                    <a:lstStyle/>
                    <a:p>
                      <a:pPr algn="ctr" fontAlgn="b"/>
                      <a:r>
                        <a:rPr lang="fr-FR" sz="1200" b="0" i="0" u="none" strike="noStrike">
                          <a:solidFill>
                            <a:srgbClr val="000000"/>
                          </a:solidFill>
                          <a:latin typeface="Raleway" charset="0"/>
                        </a:rPr>
                        <a:t>Podium KDU23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14:40:00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6"/>
                  </a:ext>
                </a:extLst>
              </a:tr>
              <a:tr h="169997">
                <a:tc gridSpan="2">
                  <a:txBody>
                    <a:bodyPr/>
                    <a:lstStyle/>
                    <a:p>
                      <a:pPr algn="ctr" fontAlgn="b"/>
                      <a:r>
                        <a:rPr lang="fr-FR" sz="1200" b="0" i="0" u="none" strike="noStrike">
                          <a:solidFill>
                            <a:srgbClr val="000000"/>
                          </a:solidFill>
                          <a:latin typeface="Raleway" charset="0"/>
                        </a:rPr>
                        <a:t>Podium KDS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14:45:00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7"/>
                  </a:ext>
                </a:extLst>
              </a:tr>
              <a:tr h="169997">
                <a:tc>
                  <a:txBody>
                    <a:bodyPr/>
                    <a:lstStyle/>
                    <a:p>
                      <a:pPr algn="l" rtl="0" fontAlgn="b"/>
                      <a:r>
                        <a:rPr lang="fr-FR" sz="1200" b="0" i="0" u="none" strike="noStrike">
                          <a:solidFill>
                            <a:srgbClr val="000000"/>
                          </a:solidFill>
                          <a:latin typeface="Raleway" charset="0"/>
                        </a:rPr>
                        <a:t>KHS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Finale</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fr-FR" sz="1200" b="0" i="0" u="none" strike="noStrike">
                          <a:solidFill>
                            <a:srgbClr val="000000"/>
                          </a:solidFill>
                          <a:latin typeface="Raleway" charset="0"/>
                        </a:rPr>
                        <a:t>15:00:00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28"/>
                  </a:ext>
                </a:extLst>
              </a:tr>
              <a:tr h="169997">
                <a:tc gridSpan="2">
                  <a:txBody>
                    <a:bodyPr/>
                    <a:lstStyle/>
                    <a:p>
                      <a:pPr algn="ctr" fontAlgn="b"/>
                      <a:r>
                        <a:rPr lang="fr-FR" sz="1200" b="0" i="0" u="none" strike="noStrike">
                          <a:solidFill>
                            <a:srgbClr val="000000"/>
                          </a:solidFill>
                          <a:latin typeface="Raleway" charset="0"/>
                        </a:rPr>
                        <a:t>Podium KHU23</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a:solidFill>
                            <a:srgbClr val="000000"/>
                          </a:solidFill>
                          <a:latin typeface="Raleway" charset="0"/>
                        </a:rPr>
                        <a:t>15:10:00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9"/>
                  </a:ext>
                </a:extLst>
              </a:tr>
              <a:tr h="169997">
                <a:tc gridSpan="2">
                  <a:txBody>
                    <a:bodyPr/>
                    <a:lstStyle/>
                    <a:p>
                      <a:pPr algn="ctr" fontAlgn="b"/>
                      <a:r>
                        <a:rPr lang="fr-FR" sz="1200" b="0" i="0" u="none" strike="noStrike">
                          <a:solidFill>
                            <a:srgbClr val="000000"/>
                          </a:solidFill>
                          <a:latin typeface="Raleway" charset="0"/>
                        </a:rPr>
                        <a:t>Podium KHS</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fr-FR"/>
                    </a:p>
                  </a:txBody>
                  <a:tcPr/>
                </a:tc>
                <a:tc>
                  <a:txBody>
                    <a:bodyPr/>
                    <a:lstStyle/>
                    <a:p>
                      <a:pPr algn="ctr" rtl="0" fontAlgn="b"/>
                      <a:r>
                        <a:rPr lang="fr-FR" sz="1200" b="0" i="0" u="none" strike="noStrike" dirty="0">
                          <a:solidFill>
                            <a:srgbClr val="000000"/>
                          </a:solidFill>
                          <a:latin typeface="Raleway" charset="0"/>
                        </a:rPr>
                        <a:t>15:30:00</a:t>
                      </a:r>
                    </a:p>
                  </a:txBody>
                  <a:tcPr marL="7083" marR="7083" marT="70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30"/>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3429136" y="524634"/>
            <a:ext cx="4923143" cy="707886"/>
          </a:xfrm>
          <a:prstGeom prst="rect">
            <a:avLst/>
          </a:prstGeom>
          <a:noFill/>
        </p:spPr>
        <p:txBody>
          <a:bodyPr wrap="none" lIns="91440" tIns="45720" rIns="91440" bIns="45720">
            <a:spAutoFit/>
          </a:bodyPr>
          <a:lstStyle/>
          <a:p>
            <a:pPr algn="ctr"/>
            <a:r>
              <a:rPr lang="fr-FR" altLang="fr-FR" sz="4000" b="1" dirty="0">
                <a:latin typeface="Raleway" charset="0"/>
              </a:rPr>
              <a:t>Plan général du site</a:t>
            </a:r>
          </a:p>
        </p:txBody>
      </p:sp>
      <p:pic>
        <p:nvPicPr>
          <p:cNvPr id="3" name="Image 2">
            <a:extLst>
              <a:ext uri="{FF2B5EF4-FFF2-40B4-BE49-F238E27FC236}">
                <a16:creationId xmlns:a16="http://schemas.microsoft.com/office/drawing/2014/main" id="{0735A4A2-C620-2DF8-A0B0-E7E9C00055CD}"/>
              </a:ext>
            </a:extLst>
          </p:cNvPr>
          <p:cNvPicPr>
            <a:picLocks noChangeAspect="1"/>
          </p:cNvPicPr>
          <p:nvPr/>
        </p:nvPicPr>
        <p:blipFill>
          <a:blip r:embed="rId3"/>
          <a:stretch>
            <a:fillRect/>
          </a:stretch>
        </p:blipFill>
        <p:spPr>
          <a:xfrm>
            <a:off x="1402080" y="1353638"/>
            <a:ext cx="9144000" cy="51435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2454943" y="160493"/>
            <a:ext cx="7972055" cy="707886"/>
          </a:xfrm>
          <a:prstGeom prst="rect">
            <a:avLst/>
          </a:prstGeom>
          <a:noFill/>
        </p:spPr>
        <p:txBody>
          <a:bodyPr wrap="none" lIns="91440" tIns="45720" rIns="91440" bIns="45720">
            <a:spAutoFit/>
          </a:bodyPr>
          <a:lstStyle/>
          <a:p>
            <a:pPr algn="ctr"/>
            <a:r>
              <a:rPr lang="fr-FR" altLang="fr-FR" sz="4000" b="1" dirty="0">
                <a:latin typeface="Raleway" charset="0"/>
              </a:rPr>
              <a:t>Saison 2023 – Catégories d’âges</a:t>
            </a:r>
          </a:p>
        </p:txBody>
      </p:sp>
      <p:graphicFrame>
        <p:nvGraphicFramePr>
          <p:cNvPr id="4" name="Tableau 3"/>
          <p:cNvGraphicFramePr>
            <a:graphicFrameLocks noGrp="1"/>
          </p:cNvGraphicFramePr>
          <p:nvPr/>
        </p:nvGraphicFramePr>
        <p:xfrm>
          <a:off x="1142258" y="1316780"/>
          <a:ext cx="5240021" cy="4785360"/>
        </p:xfrm>
        <a:graphic>
          <a:graphicData uri="http://schemas.openxmlformats.org/drawingml/2006/table">
            <a:tbl>
              <a:tblPr/>
              <a:tblGrid>
                <a:gridCol w="1070293">
                  <a:extLst>
                    <a:ext uri="{9D8B030D-6E8A-4147-A177-3AD203B41FA5}">
                      <a16:colId xmlns:a16="http://schemas.microsoft.com/office/drawing/2014/main" val="20000"/>
                    </a:ext>
                  </a:extLst>
                </a:gridCol>
                <a:gridCol w="879793">
                  <a:extLst>
                    <a:ext uri="{9D8B030D-6E8A-4147-A177-3AD203B41FA5}">
                      <a16:colId xmlns:a16="http://schemas.microsoft.com/office/drawing/2014/main" val="20001"/>
                    </a:ext>
                  </a:extLst>
                </a:gridCol>
                <a:gridCol w="1700530">
                  <a:extLst>
                    <a:ext uri="{9D8B030D-6E8A-4147-A177-3AD203B41FA5}">
                      <a16:colId xmlns:a16="http://schemas.microsoft.com/office/drawing/2014/main" val="20002"/>
                    </a:ext>
                  </a:extLst>
                </a:gridCol>
                <a:gridCol w="1589405">
                  <a:extLst>
                    <a:ext uri="{9D8B030D-6E8A-4147-A177-3AD203B41FA5}">
                      <a16:colId xmlns:a16="http://schemas.microsoft.com/office/drawing/2014/main" val="20003"/>
                    </a:ext>
                  </a:extLst>
                </a:gridCol>
              </a:tblGrid>
              <a:tr h="281940">
                <a:tc>
                  <a:txBody>
                    <a:bodyPr/>
                    <a:lstStyle/>
                    <a:p>
                      <a:pPr algn="ctr" rtl="0" fontAlgn="base"/>
                      <a:r>
                        <a:rPr lang="fr-FR" sz="1000" b="0" i="0" dirty="0">
                          <a:solidFill>
                            <a:srgbClr val="20265B"/>
                          </a:solidFill>
                          <a:latin typeface="Raleway" charset="0"/>
                        </a:rPr>
                        <a:t>Age dans</a:t>
                      </a:r>
                      <a:br>
                        <a:rPr lang="fr-FR" sz="1000" b="0" i="0" dirty="0">
                          <a:solidFill>
                            <a:srgbClr val="20265B"/>
                          </a:solidFill>
                          <a:latin typeface="Raleway" charset="0"/>
                        </a:rPr>
                      </a:br>
                      <a:r>
                        <a:rPr lang="fr-FR" sz="1000" b="0" i="0" dirty="0">
                          <a:solidFill>
                            <a:srgbClr val="20265B"/>
                          </a:solidFill>
                          <a:latin typeface="Raleway" charset="0"/>
                        </a:rPr>
                        <a:t>l’année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fr-FR" sz="1000" b="0" i="0" dirty="0">
                          <a:solidFill>
                            <a:srgbClr val="20265B"/>
                          </a:solidFill>
                          <a:latin typeface="Raleway" charset="0"/>
                        </a:rPr>
                        <a:t>Catégorie</a:t>
                      </a:r>
                      <a:endParaRPr lang="fr-FR"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fr-FR" sz="1000" b="0" i="0" dirty="0">
                          <a:solidFill>
                            <a:srgbClr val="20265B"/>
                          </a:solidFill>
                          <a:latin typeface="Raleway" charset="0"/>
                        </a:rPr>
                        <a:t>Monoplaces</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fr-FR" sz="1000" b="0" i="0" dirty="0">
                          <a:solidFill>
                            <a:srgbClr val="20265B"/>
                          </a:solidFill>
                          <a:latin typeface="Raleway" charset="0"/>
                        </a:rPr>
                        <a:t>Equipages</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algn="ctr" rtl="0" fontAlgn="base"/>
                      <a:r>
                        <a:rPr lang="fr-FR" sz="1000" b="0" i="0" dirty="0">
                          <a:solidFill>
                            <a:srgbClr val="20265B"/>
                          </a:solidFill>
                          <a:latin typeface="Raleway" charset="0"/>
                        </a:rPr>
                        <a:t>13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algn="ctr" rtl="0" fontAlgn="base"/>
                      <a:r>
                        <a:rPr lang="fr-FR" sz="1000" b="1" i="0" dirty="0">
                          <a:solidFill>
                            <a:srgbClr val="20265B"/>
                          </a:solidFill>
                          <a:latin typeface="Raleway" charset="0"/>
                        </a:rPr>
                        <a:t>Minime</a:t>
                      </a:r>
                      <a:endParaRPr lang="fr-FR" sz="10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algn="ctr" rtl="0" fontAlgn="base"/>
                      <a:r>
                        <a:rPr lang="fr-FR" sz="1000" b="1" i="0" dirty="0">
                          <a:solidFill>
                            <a:srgbClr val="20265B"/>
                          </a:solidFill>
                          <a:latin typeface="Raleway" charset="0"/>
                        </a:rPr>
                        <a:t>C1-K1DM1/C1-K1DM2</a:t>
                      </a:r>
                      <a:br>
                        <a:rPr lang="fr-FR" sz="1000" b="1" i="0" dirty="0">
                          <a:solidFill>
                            <a:srgbClr val="20265B"/>
                          </a:solidFill>
                          <a:latin typeface="Raleway" charset="0"/>
                        </a:rPr>
                      </a:br>
                      <a:r>
                        <a:rPr lang="fr-FR" sz="1000" b="1" i="0" dirty="0">
                          <a:solidFill>
                            <a:srgbClr val="20265B"/>
                          </a:solidFill>
                          <a:latin typeface="Raleway" charset="0"/>
                        </a:rPr>
                        <a:t>C1-K1HM2/C1-K1DM2</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algn="ctr" rtl="0" fontAlgn="base"/>
                      <a:r>
                        <a:rPr lang="fr-FR" sz="1000" b="1" i="0" dirty="0">
                          <a:solidFill>
                            <a:srgbClr val="20265B"/>
                          </a:solidFill>
                          <a:latin typeface="Raleway" charset="0"/>
                        </a:rPr>
                        <a:t>C2-K2DM /C2-K2HM</a:t>
                      </a:r>
                      <a:br>
                        <a:rPr lang="fr-FR" sz="1000" b="1" i="0" dirty="0">
                          <a:solidFill>
                            <a:srgbClr val="20265B"/>
                          </a:solidFill>
                          <a:latin typeface="Raleway" charset="0"/>
                        </a:rPr>
                      </a:br>
                      <a:r>
                        <a:rPr lang="fr-FR" sz="1000" b="1" i="0" dirty="0">
                          <a:solidFill>
                            <a:srgbClr val="20265B"/>
                          </a:solidFill>
                          <a:latin typeface="Raleway" charset="0"/>
                        </a:rPr>
                        <a:t>C4-K4DM</a:t>
                      </a:r>
                      <a:r>
                        <a:rPr lang="fr-FR" sz="1000" b="1" i="0" baseline="0" dirty="0">
                          <a:solidFill>
                            <a:srgbClr val="20265B"/>
                          </a:solidFill>
                          <a:latin typeface="Raleway" charset="0"/>
                        </a:rPr>
                        <a:t> /c4-K4HM</a:t>
                      </a:r>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7160">
                <a:tc>
                  <a:txBody>
                    <a:bodyPr/>
                    <a:lstStyle/>
                    <a:p>
                      <a:pPr algn="ctr" rtl="0" fontAlgn="base"/>
                      <a:r>
                        <a:rPr lang="fr-FR" sz="1000" b="0" i="0" dirty="0">
                          <a:solidFill>
                            <a:srgbClr val="20265B"/>
                          </a:solidFill>
                          <a:latin typeface="Raleway" charset="0"/>
                        </a:rPr>
                        <a:t>14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2"/>
                  </a:ext>
                </a:extLst>
              </a:tr>
              <a:tr h="137160">
                <a:tc>
                  <a:txBody>
                    <a:bodyPr/>
                    <a:lstStyle/>
                    <a:p>
                      <a:pPr algn="ctr" rtl="0" fontAlgn="base"/>
                      <a:r>
                        <a:rPr lang="fr-FR" sz="1000" b="0" i="0" dirty="0">
                          <a:solidFill>
                            <a:srgbClr val="20265B"/>
                          </a:solidFill>
                          <a:latin typeface="Raleway" charset="0"/>
                        </a:rPr>
                        <a:t>15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algn="ctr" rtl="0" fontAlgn="base"/>
                      <a:r>
                        <a:rPr lang="fr-FR" sz="1000" b="1" i="0" dirty="0">
                          <a:solidFill>
                            <a:srgbClr val="20265B"/>
                          </a:solidFill>
                          <a:latin typeface="Raleway" charset="0"/>
                        </a:rPr>
                        <a:t>Cadet</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algn="ctr" rtl="0" fontAlgn="base"/>
                      <a:r>
                        <a:rPr lang="fr-FR" sz="1000" b="1" i="0" dirty="0">
                          <a:solidFill>
                            <a:srgbClr val="20265B"/>
                          </a:solidFill>
                          <a:latin typeface="Raleway" charset="0"/>
                        </a:rPr>
                        <a:t>C1-K1DC/C1-K1HC</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algn="ctr" rtl="0" fontAlgn="base"/>
                      <a:r>
                        <a:rPr lang="fr-FR" sz="1000" b="1" i="0" dirty="0">
                          <a:solidFill>
                            <a:srgbClr val="20265B"/>
                          </a:solidFill>
                          <a:latin typeface="Raleway" charset="0"/>
                        </a:rPr>
                        <a:t>C2-K2DC/C2-K2HC</a:t>
                      </a:r>
                      <a:br>
                        <a:rPr lang="fr-FR" sz="1000" b="1" i="0" dirty="0">
                          <a:solidFill>
                            <a:srgbClr val="20265B"/>
                          </a:solidFill>
                          <a:latin typeface="Raleway" charset="0"/>
                        </a:rPr>
                      </a:br>
                      <a:r>
                        <a:rPr lang="fr-FR" sz="1000" b="1" i="0" dirty="0">
                          <a:solidFill>
                            <a:srgbClr val="20265B"/>
                          </a:solidFill>
                          <a:latin typeface="Raleway" charset="0"/>
                        </a:rPr>
                        <a:t>C4-K4DC/c4-K4HC</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7160">
                <a:tc>
                  <a:txBody>
                    <a:bodyPr/>
                    <a:lstStyle/>
                    <a:p>
                      <a:pPr algn="ctr" rtl="0" fontAlgn="base"/>
                      <a:r>
                        <a:rPr lang="fr-FR" sz="1000" b="0" i="0" dirty="0">
                          <a:solidFill>
                            <a:srgbClr val="20265B"/>
                          </a:solidFill>
                          <a:latin typeface="Raleway" charset="0"/>
                        </a:rPr>
                        <a:t>16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4"/>
                  </a:ext>
                </a:extLst>
              </a:tr>
              <a:tr h="137160">
                <a:tc>
                  <a:txBody>
                    <a:bodyPr/>
                    <a:lstStyle/>
                    <a:p>
                      <a:pPr algn="ctr" rtl="0" fontAlgn="base"/>
                      <a:r>
                        <a:rPr lang="fr-FR" sz="1000" b="0" i="0">
                          <a:solidFill>
                            <a:srgbClr val="20265B"/>
                          </a:solidFill>
                          <a:latin typeface="Raleway" charset="0"/>
                        </a:rPr>
                        <a:t>17 ans </a:t>
                      </a:r>
                      <a:endParaRPr lang="fr-FR" b="0" i="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algn="ctr" rtl="0" fontAlgn="base"/>
                      <a:r>
                        <a:rPr lang="fr-FR" sz="1000" b="1" i="0" dirty="0">
                          <a:solidFill>
                            <a:srgbClr val="20265B"/>
                          </a:solidFill>
                          <a:latin typeface="Raleway" charset="0"/>
                        </a:rPr>
                        <a:t>Junior</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algn="ctr" rtl="0" fontAlgn="base"/>
                      <a:r>
                        <a:rPr lang="fr-FR" sz="1000" b="1" i="0" dirty="0">
                          <a:solidFill>
                            <a:srgbClr val="20265B"/>
                          </a:solidFill>
                          <a:latin typeface="Raleway" charset="0"/>
                        </a:rPr>
                        <a:t>C1-K1DJ/C1-K1HJ</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algn="ctr" rtl="0" fontAlgn="base"/>
                      <a:r>
                        <a:rPr lang="fr-FR" sz="1000" b="1" i="0" dirty="0">
                          <a:solidFill>
                            <a:srgbClr val="20265B"/>
                          </a:solidFill>
                          <a:latin typeface="Raleway" charset="0"/>
                        </a:rPr>
                        <a:t>C2-K2DJ/C2-K2HJ</a:t>
                      </a:r>
                      <a:br>
                        <a:rPr lang="fr-FR" sz="1000" b="1" i="0" dirty="0">
                          <a:solidFill>
                            <a:srgbClr val="20265B"/>
                          </a:solidFill>
                          <a:latin typeface="Raleway" charset="0"/>
                        </a:rPr>
                      </a:br>
                      <a:r>
                        <a:rPr lang="fr-FR" sz="1000" b="1" i="0" dirty="0">
                          <a:solidFill>
                            <a:srgbClr val="20265B"/>
                          </a:solidFill>
                          <a:latin typeface="Raleway" charset="0"/>
                        </a:rPr>
                        <a:t>C4-K4DJ/c4-K4HJ</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37160">
                <a:tc>
                  <a:txBody>
                    <a:bodyPr/>
                    <a:lstStyle/>
                    <a:p>
                      <a:pPr algn="ctr" rtl="0" fontAlgn="base"/>
                      <a:r>
                        <a:rPr lang="fr-FR" sz="1000" b="0" i="0" dirty="0">
                          <a:solidFill>
                            <a:srgbClr val="20265B"/>
                          </a:solidFill>
                          <a:latin typeface="Raleway" charset="0"/>
                        </a:rPr>
                        <a:t>18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06"/>
                  </a:ext>
                </a:extLst>
              </a:tr>
              <a:tr h="137160">
                <a:tc>
                  <a:txBody>
                    <a:bodyPr/>
                    <a:lstStyle/>
                    <a:p>
                      <a:pPr algn="ctr" rtl="0" fontAlgn="base"/>
                      <a:r>
                        <a:rPr lang="fr-FR" sz="1000" b="0" i="0" dirty="0">
                          <a:solidFill>
                            <a:srgbClr val="20265B"/>
                          </a:solidFill>
                          <a:latin typeface="Raleway" charset="0"/>
                        </a:rPr>
                        <a:t>19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5">
                  <a:txBody>
                    <a:bodyPr/>
                    <a:lstStyle/>
                    <a:p>
                      <a:pPr algn="l" rtl="0" fontAlgn="base"/>
                      <a:r>
                        <a:rPr lang="fr-FR" sz="1000" b="0" i="0" dirty="0">
                          <a:solidFill>
                            <a:srgbClr val="20265B"/>
                          </a:solidFill>
                          <a:latin typeface="Raleway" charset="0"/>
                        </a:rPr>
                        <a:t> </a:t>
                      </a:r>
                    </a:p>
                    <a:p>
                      <a:pPr algn="ctr" rtl="0" fontAlgn="base"/>
                      <a:r>
                        <a:rPr lang="fr-FR" sz="1000" b="1" i="0" dirty="0">
                          <a:solidFill>
                            <a:srgbClr val="20265B"/>
                          </a:solidFill>
                          <a:latin typeface="Raleway" charset="0"/>
                        </a:rPr>
                        <a:t>U 23</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5">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000" b="1" i="0" dirty="0">
                          <a:solidFill>
                            <a:srgbClr val="20265B"/>
                          </a:solidFill>
                          <a:latin typeface="Raleway" charset="0"/>
                        </a:rPr>
                        <a:t>C1-K1DU23/C1-K1HU23</a:t>
                      </a:r>
                    </a:p>
                    <a:p>
                      <a:pPr algn="ctr" rtl="0" fontAlgn="base"/>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6">
                  <a:txBody>
                    <a:bodyPr/>
                    <a:lstStyle/>
                    <a:p>
                      <a:pPr algn="ctr" rtl="0" fontAlgn="base"/>
                      <a:r>
                        <a:rPr lang="fr-FR" sz="1000" b="1" i="0" dirty="0">
                          <a:solidFill>
                            <a:srgbClr val="20265B"/>
                          </a:solidFill>
                          <a:latin typeface="Raleway" charset="0"/>
                        </a:rPr>
                        <a:t>C2-K2DS/C2-K2HS</a:t>
                      </a:r>
                      <a:br>
                        <a:rPr lang="fr-FR" sz="1000" b="1" i="0" dirty="0">
                          <a:solidFill>
                            <a:srgbClr val="20265B"/>
                          </a:solidFill>
                          <a:latin typeface="Raleway" charset="0"/>
                        </a:rPr>
                      </a:br>
                      <a:r>
                        <a:rPr lang="fr-FR" sz="1000" b="1" i="0" dirty="0">
                          <a:solidFill>
                            <a:srgbClr val="20265B"/>
                          </a:solidFill>
                          <a:latin typeface="Raleway" charset="0"/>
                        </a:rPr>
                        <a:t>C4-K4DS/c4-K4HS</a:t>
                      </a:r>
                      <a:br>
                        <a:rPr lang="fr-FR" sz="1000" b="1" i="0" dirty="0">
                          <a:solidFill>
                            <a:srgbClr val="20265B"/>
                          </a:solidFill>
                          <a:latin typeface="Raleway" charset="0"/>
                        </a:rPr>
                      </a:br>
                      <a:r>
                        <a:rPr lang="fr-FR" sz="1000" b="1" i="0" dirty="0">
                          <a:solidFill>
                            <a:srgbClr val="20265B"/>
                          </a:solidFill>
                          <a:latin typeface="Raleway" charset="0"/>
                        </a:rPr>
                        <a:t>(S</a:t>
                      </a:r>
                      <a:r>
                        <a:rPr lang="fr-FR" sz="1000" b="1" i="0" baseline="0" dirty="0">
                          <a:solidFill>
                            <a:srgbClr val="20265B"/>
                          </a:solidFill>
                          <a:latin typeface="Raleway" charset="0"/>
                        </a:rPr>
                        <a:t> = Senior)</a:t>
                      </a:r>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algn="ctr" rtl="0" fontAlgn="base"/>
                      <a:r>
                        <a:rPr lang="fr-FR" sz="1000" b="0" i="0" dirty="0">
                          <a:solidFill>
                            <a:srgbClr val="20265B"/>
                          </a:solidFill>
                          <a:latin typeface="Raleway" charset="0"/>
                        </a:rPr>
                        <a:t>20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algn="ctr" rtl="0" fontAlgn="base"/>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8"/>
                  </a:ext>
                </a:extLst>
              </a:tr>
              <a:tr h="137160">
                <a:tc>
                  <a:txBody>
                    <a:bodyPr/>
                    <a:lstStyle/>
                    <a:p>
                      <a:pPr algn="ctr" rtl="0" fontAlgn="base"/>
                      <a:r>
                        <a:rPr lang="fr-FR" sz="1000" b="0" i="0" dirty="0">
                          <a:solidFill>
                            <a:srgbClr val="20265B"/>
                          </a:solidFill>
                          <a:latin typeface="Raleway" charset="0"/>
                        </a:rPr>
                        <a:t>21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algn="ctr" rtl="0" fontAlgn="base"/>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09"/>
                  </a:ext>
                </a:extLst>
              </a:tr>
              <a:tr h="137160">
                <a:tc>
                  <a:txBody>
                    <a:bodyPr/>
                    <a:lstStyle/>
                    <a:p>
                      <a:pPr algn="ctr" rtl="0" fontAlgn="base"/>
                      <a:r>
                        <a:rPr lang="fr-FR" sz="1000" b="0" i="0" dirty="0">
                          <a:solidFill>
                            <a:srgbClr val="20265B"/>
                          </a:solidFill>
                          <a:latin typeface="Raleway" charset="0"/>
                        </a:rPr>
                        <a:t>22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algn="ctr" rtl="0" fontAlgn="base"/>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10"/>
                  </a:ext>
                </a:extLst>
              </a:tr>
              <a:tr h="137160">
                <a:tc>
                  <a:txBody>
                    <a:bodyPr/>
                    <a:lstStyle/>
                    <a:p>
                      <a:pPr algn="ctr" rtl="0" fontAlgn="base"/>
                      <a:r>
                        <a:rPr lang="fr-FR" sz="1000" b="0" i="0" dirty="0">
                          <a:solidFill>
                            <a:srgbClr val="20265B"/>
                          </a:solidFill>
                          <a:latin typeface="Raleway" charset="0"/>
                        </a:rPr>
                        <a:t>23 ans </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pPr algn="ctr" rtl="0" fontAlgn="base"/>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extLst>
                  <a:ext uri="{0D108BD9-81ED-4DB2-BD59-A6C34878D82A}">
                    <a16:rowId xmlns:a16="http://schemas.microsoft.com/office/drawing/2014/main" val="10011"/>
                  </a:ext>
                </a:extLst>
              </a:tr>
              <a:tr h="0">
                <a:tc>
                  <a:txBody>
                    <a:bodyPr/>
                    <a:lstStyle/>
                    <a:p>
                      <a:pPr algn="ctr" rtl="0" fontAlgn="base"/>
                      <a:r>
                        <a:rPr lang="fr-FR" sz="1000" b="0" i="0" dirty="0">
                          <a:solidFill>
                            <a:srgbClr val="20265B"/>
                          </a:solidFill>
                          <a:latin typeface="Raleway" charset="0"/>
                        </a:rPr>
                        <a:t>24 à 34 ans </a:t>
                      </a:r>
                      <a:endParaRPr lang="fr-FR"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fr-FR" sz="1000" b="1" i="0" dirty="0">
                          <a:solidFill>
                            <a:srgbClr val="20265B"/>
                          </a:solidFill>
                          <a:latin typeface="Raleway" charset="0"/>
                        </a:rPr>
                        <a:t>M 24</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000" b="1" i="0" dirty="0">
                          <a:solidFill>
                            <a:srgbClr val="20265B"/>
                          </a:solidFill>
                          <a:latin typeface="Raleway" charset="0"/>
                        </a:rPr>
                        <a:t>C1-K1DM24/C1-K1HM24</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37160">
                <a:tc>
                  <a:txBody>
                    <a:bodyPr/>
                    <a:lstStyle/>
                    <a:p>
                      <a:pPr algn="ctr" rtl="0" fontAlgn="base"/>
                      <a:r>
                        <a:rPr lang="fr-FR" sz="1000" b="0" i="0" dirty="0">
                          <a:solidFill>
                            <a:srgbClr val="20265B"/>
                          </a:solidFill>
                          <a:latin typeface="Raleway" charset="0"/>
                        </a:rPr>
                        <a:t>35 à 39 ans </a:t>
                      </a:r>
                      <a:endParaRPr lang="fr-FR"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algn="ctr" rtl="0" fontAlgn="base"/>
                      <a:r>
                        <a:rPr lang="fr-FR" sz="1000" b="1" i="0" dirty="0">
                          <a:solidFill>
                            <a:srgbClr val="20265B"/>
                          </a:solidFill>
                          <a:latin typeface="Raleway" charset="0"/>
                        </a:rPr>
                        <a:t>M 35</a:t>
                      </a:r>
                      <a:br>
                        <a:rPr lang="fr-FR" sz="1000" b="1" i="0" dirty="0">
                          <a:solidFill>
                            <a:srgbClr val="20265B"/>
                          </a:solidFill>
                          <a:latin typeface="Raleway" charset="0"/>
                        </a:rPr>
                      </a:br>
                      <a:r>
                        <a:rPr lang="fr-FR" sz="1000" b="1" i="0" dirty="0">
                          <a:solidFill>
                            <a:srgbClr val="20265B"/>
                          </a:solidFill>
                          <a:latin typeface="Raleway" charset="0"/>
                        </a:rPr>
                        <a:t>(Master 1) </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000" b="1" i="0" dirty="0">
                          <a:solidFill>
                            <a:srgbClr val="20265B"/>
                          </a:solidFill>
                          <a:latin typeface="Raleway" charset="0"/>
                        </a:rPr>
                        <a:t>C1-K1DM35/C1-K1HM35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6">
                  <a:txBody>
                    <a:bodyPr/>
                    <a:lstStyle/>
                    <a:p>
                      <a:pPr algn="ctr" rtl="0" fontAlgn="base"/>
                      <a:r>
                        <a:rPr lang="fr-FR" sz="1000" b="1" i="0" dirty="0">
                          <a:solidFill>
                            <a:srgbClr val="20265B"/>
                          </a:solidFill>
                          <a:latin typeface="Raleway" charset="0"/>
                        </a:rPr>
                        <a:t>C2-K2DMa/C2-K2HMa</a:t>
                      </a:r>
                      <a:br>
                        <a:rPr lang="fr-FR" sz="1000" b="1" i="0" dirty="0">
                          <a:solidFill>
                            <a:srgbClr val="20265B"/>
                          </a:solidFill>
                          <a:latin typeface="Raleway" charset="0"/>
                        </a:rPr>
                      </a:br>
                      <a:r>
                        <a:rPr lang="fr-FR" sz="1000" b="1" i="0" dirty="0">
                          <a:solidFill>
                            <a:srgbClr val="20265B"/>
                          </a:solidFill>
                          <a:latin typeface="Raleway" charset="0"/>
                        </a:rPr>
                        <a:t>C4-K4DMa/c4-K4HMa</a:t>
                      </a:r>
                      <a:br>
                        <a:rPr lang="fr-FR" sz="1000" b="1" i="0" dirty="0">
                          <a:solidFill>
                            <a:srgbClr val="20265B"/>
                          </a:solidFill>
                          <a:latin typeface="Raleway" charset="0"/>
                        </a:rPr>
                      </a:br>
                      <a:r>
                        <a:rPr lang="fr-FR" sz="1000" b="1" i="0" dirty="0">
                          <a:solidFill>
                            <a:srgbClr val="20265B"/>
                          </a:solidFill>
                          <a:latin typeface="Raleway" charset="0"/>
                        </a:rPr>
                        <a:t>(Ma</a:t>
                      </a:r>
                      <a:r>
                        <a:rPr lang="fr-FR" sz="1000" b="1" i="0" baseline="0" dirty="0">
                          <a:solidFill>
                            <a:srgbClr val="20265B"/>
                          </a:solidFill>
                          <a:latin typeface="Raleway" charset="0"/>
                        </a:rPr>
                        <a:t> = Master)</a:t>
                      </a:r>
                      <a:endParaRPr lang="fr-FR" sz="1000" b="1"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37160">
                <a:tc>
                  <a:txBody>
                    <a:bodyPr/>
                    <a:lstStyle/>
                    <a:p>
                      <a:pPr algn="ctr" rtl="0" fontAlgn="base"/>
                      <a:r>
                        <a:rPr lang="fr-FR" sz="1000" b="0" i="0" dirty="0">
                          <a:solidFill>
                            <a:srgbClr val="20265B"/>
                          </a:solidFill>
                          <a:latin typeface="Raleway" charset="0"/>
                        </a:rPr>
                        <a:t>39 à 44 ans </a:t>
                      </a:r>
                      <a:endParaRPr lang="fr-FR"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4"/>
                  </a:ext>
                </a:extLst>
              </a:tr>
              <a:tr h="137160">
                <a:tc>
                  <a:txBody>
                    <a:bodyPr/>
                    <a:lstStyle/>
                    <a:p>
                      <a:pPr algn="ctr" rtl="0" fontAlgn="base"/>
                      <a:r>
                        <a:rPr lang="fr-FR" sz="1000" b="0" i="0">
                          <a:solidFill>
                            <a:srgbClr val="20265B"/>
                          </a:solidFill>
                          <a:latin typeface="Raleway" charset="0"/>
                        </a:rPr>
                        <a:t>45 à 49 ans </a:t>
                      </a:r>
                      <a:endParaRPr lang="fr-FR" b="0" i="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algn="ctr" rtl="0" fontAlgn="base"/>
                      <a:r>
                        <a:rPr lang="fr-FR" sz="1000" b="1" i="0" dirty="0">
                          <a:solidFill>
                            <a:srgbClr val="20265B"/>
                          </a:solidFill>
                          <a:latin typeface="Raleway" charset="0"/>
                        </a:rPr>
                        <a:t>M 45</a:t>
                      </a:r>
                      <a:br>
                        <a:rPr lang="fr-FR" sz="1000" b="1" i="0" dirty="0">
                          <a:solidFill>
                            <a:srgbClr val="20265B"/>
                          </a:solidFill>
                          <a:latin typeface="Raleway" charset="0"/>
                        </a:rPr>
                      </a:br>
                      <a:r>
                        <a:rPr lang="fr-FR" sz="1000" b="1" i="0" dirty="0">
                          <a:solidFill>
                            <a:srgbClr val="20265B"/>
                          </a:solidFill>
                          <a:latin typeface="Raleway" charset="0"/>
                        </a:rPr>
                        <a:t>(Master 2) </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000" b="1" i="0" dirty="0">
                          <a:solidFill>
                            <a:srgbClr val="20265B"/>
                          </a:solidFill>
                          <a:latin typeface="Raleway" charset="0"/>
                        </a:rPr>
                        <a:t>C1-K1DM45/C1-K1HM45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37160">
                <a:tc>
                  <a:txBody>
                    <a:bodyPr/>
                    <a:lstStyle/>
                    <a:p>
                      <a:pPr algn="ctr" rtl="0" fontAlgn="base"/>
                      <a:r>
                        <a:rPr lang="fr-FR" sz="1000" b="0" i="0" dirty="0">
                          <a:solidFill>
                            <a:srgbClr val="20265B"/>
                          </a:solidFill>
                          <a:latin typeface="Raleway" charset="0"/>
                        </a:rPr>
                        <a:t>50 à 54 ans </a:t>
                      </a:r>
                      <a:endParaRPr lang="fr-FR"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6"/>
                  </a:ext>
                </a:extLst>
              </a:tr>
              <a:tr h="137160">
                <a:tc>
                  <a:txBody>
                    <a:bodyPr/>
                    <a:lstStyle/>
                    <a:p>
                      <a:pPr algn="ctr" rtl="0" fontAlgn="base"/>
                      <a:r>
                        <a:rPr lang="fr-FR" sz="1000" b="0" i="0">
                          <a:solidFill>
                            <a:srgbClr val="20265B"/>
                          </a:solidFill>
                          <a:latin typeface="Raleway" charset="0"/>
                        </a:rPr>
                        <a:t>55 à 59 ans </a:t>
                      </a:r>
                      <a:endParaRPr lang="fr-FR" b="0" i="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2">
                  <a:txBody>
                    <a:bodyPr/>
                    <a:lstStyle/>
                    <a:p>
                      <a:pPr algn="ctr" rtl="0" fontAlgn="base"/>
                      <a:r>
                        <a:rPr lang="fr-FR" sz="1000" b="1" i="0" dirty="0">
                          <a:solidFill>
                            <a:srgbClr val="20265B"/>
                          </a:solidFill>
                          <a:latin typeface="Raleway" charset="0"/>
                        </a:rPr>
                        <a:t>M 55</a:t>
                      </a:r>
                      <a:br>
                        <a:rPr lang="fr-FR" sz="1000" b="1" i="0" dirty="0">
                          <a:solidFill>
                            <a:srgbClr val="20265B"/>
                          </a:solidFill>
                          <a:latin typeface="Raleway" charset="0"/>
                        </a:rPr>
                      </a:br>
                      <a:r>
                        <a:rPr lang="fr-FR" sz="1000" b="1" i="0" dirty="0">
                          <a:solidFill>
                            <a:srgbClr val="20265B"/>
                          </a:solidFill>
                          <a:latin typeface="Raleway" charset="0"/>
                        </a:rPr>
                        <a:t>(Master 3) </a:t>
                      </a:r>
                      <a:r>
                        <a:rPr lang="fr-FR" sz="1000" b="0" i="0" dirty="0">
                          <a:solidFill>
                            <a:srgbClr val="20265B"/>
                          </a:solidFill>
                          <a:latin typeface="Raleway" charset="0"/>
                        </a:rPr>
                        <a:t> </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rowSpan="2">
                  <a:txBody>
                    <a:bodyPr/>
                    <a:lstStyle/>
                    <a:p>
                      <a:pPr marL="0" marR="0" indent="0" algn="ctr" defTabSz="914400" rtl="0" eaLnBrk="1" fontAlgn="base" latinLnBrk="0" hangingPunct="1">
                        <a:lnSpc>
                          <a:spcPct val="100000"/>
                        </a:lnSpc>
                        <a:spcBef>
                          <a:spcPts val="0"/>
                        </a:spcBef>
                        <a:spcAft>
                          <a:spcPts val="0"/>
                        </a:spcAft>
                        <a:buClrTx/>
                        <a:buSzTx/>
                        <a:buFontTx/>
                        <a:buNone/>
                        <a:tabLst/>
                        <a:defRPr/>
                      </a:pPr>
                      <a:r>
                        <a:rPr lang="fr-FR" sz="1000" b="1" i="0" dirty="0">
                          <a:solidFill>
                            <a:srgbClr val="20265B"/>
                          </a:solidFill>
                          <a:latin typeface="Raleway" charset="0"/>
                        </a:rPr>
                        <a:t>C1-K1DM55/C1-K1HM55</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7160">
                <a:tc>
                  <a:txBody>
                    <a:bodyPr/>
                    <a:lstStyle/>
                    <a:p>
                      <a:pPr algn="ctr" rtl="0" fontAlgn="base"/>
                      <a:r>
                        <a:rPr lang="fr-FR" sz="1000" b="0" i="0" dirty="0">
                          <a:solidFill>
                            <a:srgbClr val="20265B"/>
                          </a:solidFill>
                          <a:latin typeface="Raleway" charset="0"/>
                        </a:rPr>
                        <a:t>60 ans et plus </a:t>
                      </a:r>
                      <a:endParaRPr lang="fr-FR"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endParaRPr lang="fr-FR"/>
                    </a:p>
                  </a:txBody>
                  <a:tcPr/>
                </a:tc>
                <a:tc vMerge="1">
                  <a:txBody>
                    <a:bodyPr/>
                    <a:lstStyle/>
                    <a:p>
                      <a:endParaRPr lang="fr-FR"/>
                    </a:p>
                  </a:txBody>
                  <a:tcPr/>
                </a:tc>
                <a:tc vMerge="1">
                  <a:txBody>
                    <a:bodyPr/>
                    <a:lstStyle/>
                    <a:p>
                      <a:endParaRPr lang="fr-FR"/>
                    </a:p>
                  </a:txBody>
                  <a:tcPr/>
                </a:tc>
                <a:extLst>
                  <a:ext uri="{0D108BD9-81ED-4DB2-BD59-A6C34878D82A}">
                    <a16:rowId xmlns:a16="http://schemas.microsoft.com/office/drawing/2014/main" val="10018"/>
                  </a:ext>
                </a:extLst>
              </a:tr>
            </a:tbl>
          </a:graphicData>
        </a:graphic>
      </p:graphicFrame>
      <p:graphicFrame>
        <p:nvGraphicFramePr>
          <p:cNvPr id="6" name="Tableau 5"/>
          <p:cNvGraphicFramePr>
            <a:graphicFrameLocks noGrp="1"/>
          </p:cNvGraphicFramePr>
          <p:nvPr/>
        </p:nvGraphicFramePr>
        <p:xfrm>
          <a:off x="7040003" y="914400"/>
          <a:ext cx="2581910" cy="5943600"/>
        </p:xfrm>
        <a:graphic>
          <a:graphicData uri="http://schemas.openxmlformats.org/drawingml/2006/table">
            <a:tbl>
              <a:tblPr/>
              <a:tblGrid>
                <a:gridCol w="1262380">
                  <a:extLst>
                    <a:ext uri="{9D8B030D-6E8A-4147-A177-3AD203B41FA5}">
                      <a16:colId xmlns:a16="http://schemas.microsoft.com/office/drawing/2014/main" val="20000"/>
                    </a:ext>
                  </a:extLst>
                </a:gridCol>
                <a:gridCol w="1319530">
                  <a:extLst>
                    <a:ext uri="{9D8B030D-6E8A-4147-A177-3AD203B41FA5}">
                      <a16:colId xmlns:a16="http://schemas.microsoft.com/office/drawing/2014/main" val="20001"/>
                    </a:ext>
                  </a:extLst>
                </a:gridCol>
              </a:tblGrid>
              <a:tr h="281940">
                <a:tc>
                  <a:txBody>
                    <a:bodyPr/>
                    <a:lstStyle/>
                    <a:p>
                      <a:pPr algn="ctr" rtl="0" fontAlgn="base"/>
                      <a:r>
                        <a:rPr lang="fr-FR" sz="1000" b="0" i="0" dirty="0">
                          <a:solidFill>
                            <a:srgbClr val="20265B"/>
                          </a:solidFill>
                          <a:latin typeface="Raleway" charset="0"/>
                        </a:rPr>
                        <a:t>Paracanoë monoplace</a:t>
                      </a:r>
                      <a:endParaRPr lang="fr-FR" b="0" i="0" dirty="0">
                        <a:solidFill>
                          <a:srgbClr val="20265B"/>
                        </a:solidFill>
                        <a:latin typeface="Raleway" charset="0"/>
                      </a:endParaRP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base"/>
                      <a:r>
                        <a:rPr lang="fr-FR" sz="1200" b="0" i="0" dirty="0">
                          <a:solidFill>
                            <a:srgbClr val="20265B"/>
                          </a:solidFill>
                          <a:latin typeface="Raleway" charset="0"/>
                        </a:rPr>
                        <a:t>Paracanoë équipage</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160">
                <a:tc>
                  <a:txBody>
                    <a:bodyPr/>
                    <a:lstStyle/>
                    <a:p>
                      <a:pPr algn="ctr" rtl="0" fontAlgn="base"/>
                      <a:r>
                        <a:rPr lang="fr-FR" sz="1200" b="1" i="0" dirty="0">
                          <a:solidFill>
                            <a:srgbClr val="20265B"/>
                          </a:solidFill>
                          <a:latin typeface="Raleway" charset="0"/>
                        </a:rPr>
                        <a:t>KDPCPN1</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5">
                  <a:txBody>
                    <a:bodyPr/>
                    <a:lstStyle/>
                    <a:p>
                      <a:pPr algn="ctr" rtl="0" fontAlgn="base"/>
                      <a:r>
                        <a:rPr lang="fr-FR" sz="1200" b="1" i="0" dirty="0">
                          <a:solidFill>
                            <a:srgbClr val="20265B"/>
                          </a:solidFill>
                          <a:latin typeface="Raleway" charset="0"/>
                        </a:rPr>
                        <a:t>KDPCDUO</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37160">
                <a:tc>
                  <a:txBody>
                    <a:bodyPr/>
                    <a:lstStyle/>
                    <a:p>
                      <a:pPr algn="ctr" rtl="0" fontAlgn="base"/>
                      <a:r>
                        <a:rPr lang="fr-FR" sz="1200" b="1" i="0" dirty="0">
                          <a:solidFill>
                            <a:srgbClr val="20265B"/>
                          </a:solidFill>
                          <a:latin typeface="Raleway" charset="0"/>
                        </a:rPr>
                        <a:t>KDPCPN2</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37160">
                <a:tc>
                  <a:txBody>
                    <a:bodyPr/>
                    <a:lstStyle/>
                    <a:p>
                      <a:pPr algn="ctr" rtl="0" fontAlgn="base"/>
                      <a:r>
                        <a:rPr lang="fr-FR" sz="1200" b="1" i="0" dirty="0">
                          <a:solidFill>
                            <a:srgbClr val="20265B"/>
                          </a:solidFill>
                          <a:latin typeface="Raleway" charset="0"/>
                        </a:rPr>
                        <a:t>KDPCPN3</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37160">
                <a:tc>
                  <a:txBody>
                    <a:bodyPr/>
                    <a:lstStyle/>
                    <a:p>
                      <a:pPr algn="ctr" rtl="0" fontAlgn="base"/>
                      <a:r>
                        <a:rPr lang="fr-FR" sz="1200" b="1" i="0" dirty="0">
                          <a:solidFill>
                            <a:srgbClr val="20265B"/>
                          </a:solidFill>
                          <a:latin typeface="Raleway" charset="0"/>
                        </a:rPr>
                        <a:t>KDPCDS</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37160">
                <a:tc>
                  <a:txBody>
                    <a:bodyPr/>
                    <a:lstStyle/>
                    <a:p>
                      <a:pPr algn="ctr" rtl="0" fontAlgn="base"/>
                      <a:r>
                        <a:rPr lang="fr-FR" sz="1200" b="1" i="0" dirty="0">
                          <a:solidFill>
                            <a:srgbClr val="20265B"/>
                          </a:solidFill>
                          <a:latin typeface="Raleway" charset="0"/>
                        </a:rPr>
                        <a:t>KDPCDM</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37160">
                <a:tc>
                  <a:txBody>
                    <a:bodyPr/>
                    <a:lstStyle/>
                    <a:p>
                      <a:pPr algn="ctr" rtl="0" fontAlgn="base"/>
                      <a:r>
                        <a:rPr lang="fr-FR" sz="1200" b="1" i="0" dirty="0">
                          <a:solidFill>
                            <a:srgbClr val="20265B"/>
                          </a:solidFill>
                          <a:latin typeface="Raleway" charset="0"/>
                        </a:rPr>
                        <a:t>VDPCPN1</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5">
                  <a:txBody>
                    <a:bodyPr/>
                    <a:lstStyle/>
                    <a:p>
                      <a:pPr algn="ctr" rtl="0" fontAlgn="base"/>
                      <a:r>
                        <a:rPr lang="fr-FR" sz="1200" b="1" i="0" dirty="0">
                          <a:solidFill>
                            <a:srgbClr val="20265B"/>
                          </a:solidFill>
                          <a:latin typeface="Raleway" charset="0"/>
                        </a:rPr>
                        <a:t>VDPCDUO</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37160">
                <a:tc>
                  <a:txBody>
                    <a:bodyPr/>
                    <a:lstStyle/>
                    <a:p>
                      <a:pPr algn="ctr" rtl="0" fontAlgn="base"/>
                      <a:r>
                        <a:rPr lang="fr-FR" sz="1200" b="1" i="0" dirty="0">
                          <a:solidFill>
                            <a:srgbClr val="20265B"/>
                          </a:solidFill>
                          <a:latin typeface="Raleway" charset="0"/>
                        </a:rPr>
                        <a:t>VDPCPN2</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37160">
                <a:tc>
                  <a:txBody>
                    <a:bodyPr/>
                    <a:lstStyle/>
                    <a:p>
                      <a:pPr algn="ctr" rtl="0" fontAlgn="base"/>
                      <a:r>
                        <a:rPr lang="fr-FR" sz="1200" b="1" i="0" dirty="0">
                          <a:solidFill>
                            <a:srgbClr val="20265B"/>
                          </a:solidFill>
                          <a:latin typeface="Raleway" charset="0"/>
                        </a:rPr>
                        <a:t>VDPCPN3</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37160">
                <a:tc>
                  <a:txBody>
                    <a:bodyPr/>
                    <a:lstStyle/>
                    <a:p>
                      <a:pPr algn="ctr" rtl="0" fontAlgn="base"/>
                      <a:r>
                        <a:rPr lang="fr-FR" sz="1200" b="1" i="0" dirty="0">
                          <a:solidFill>
                            <a:srgbClr val="20265B"/>
                          </a:solidFill>
                          <a:latin typeface="Raleway" charset="0"/>
                        </a:rPr>
                        <a:t>VDPCDS</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37160">
                <a:tc>
                  <a:txBody>
                    <a:bodyPr/>
                    <a:lstStyle/>
                    <a:p>
                      <a:pPr algn="ctr" rtl="0" fontAlgn="base"/>
                      <a:r>
                        <a:rPr lang="fr-FR" sz="1200" b="1" i="0" dirty="0">
                          <a:solidFill>
                            <a:srgbClr val="20265B"/>
                          </a:solidFill>
                          <a:latin typeface="Raleway" charset="0"/>
                        </a:rPr>
                        <a:t>VDPCDM</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37160">
                <a:tc>
                  <a:txBody>
                    <a:bodyPr/>
                    <a:lstStyle/>
                    <a:p>
                      <a:pPr algn="ctr" rtl="0" fontAlgn="base"/>
                      <a:r>
                        <a:rPr lang="fr-FR" sz="1200" b="1" i="0" dirty="0">
                          <a:solidFill>
                            <a:srgbClr val="20265B"/>
                          </a:solidFill>
                          <a:latin typeface="Raleway" charset="0"/>
                        </a:rPr>
                        <a:t>KHPCPN1</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5">
                  <a:txBody>
                    <a:bodyPr/>
                    <a:lstStyle/>
                    <a:p>
                      <a:pPr algn="ctr" rtl="0" fontAlgn="base"/>
                      <a:r>
                        <a:rPr lang="fr-FR" sz="1200" b="1" i="0" dirty="0">
                          <a:solidFill>
                            <a:srgbClr val="20265B"/>
                          </a:solidFill>
                          <a:latin typeface="Raleway" charset="0"/>
                        </a:rPr>
                        <a:t>KHPCDUO</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37160">
                <a:tc>
                  <a:txBody>
                    <a:bodyPr/>
                    <a:lstStyle/>
                    <a:p>
                      <a:pPr algn="ctr" rtl="0" fontAlgn="base"/>
                      <a:r>
                        <a:rPr lang="fr-FR" sz="1200" b="1" i="0" dirty="0">
                          <a:solidFill>
                            <a:srgbClr val="20265B"/>
                          </a:solidFill>
                          <a:latin typeface="Raleway" charset="0"/>
                        </a:rPr>
                        <a:t>KHPCPN2</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37160">
                <a:tc>
                  <a:txBody>
                    <a:bodyPr/>
                    <a:lstStyle/>
                    <a:p>
                      <a:pPr algn="ctr" rtl="0" fontAlgn="base"/>
                      <a:r>
                        <a:rPr lang="fr-FR" sz="1200" b="1" i="0" dirty="0">
                          <a:solidFill>
                            <a:srgbClr val="20265B"/>
                          </a:solidFill>
                          <a:latin typeface="Raleway" charset="0"/>
                        </a:rPr>
                        <a:t>KHPCPN3</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37160">
                <a:tc>
                  <a:txBody>
                    <a:bodyPr/>
                    <a:lstStyle/>
                    <a:p>
                      <a:pPr algn="ctr" rtl="0" fontAlgn="base"/>
                      <a:r>
                        <a:rPr lang="fr-FR" sz="1200" b="1" i="0" dirty="0">
                          <a:solidFill>
                            <a:srgbClr val="20265B"/>
                          </a:solidFill>
                          <a:latin typeface="Raleway" charset="0"/>
                        </a:rPr>
                        <a:t>KHPCDS</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137160">
                <a:tc>
                  <a:txBody>
                    <a:bodyPr/>
                    <a:lstStyle/>
                    <a:p>
                      <a:pPr algn="ctr" rtl="0" fontAlgn="base"/>
                      <a:r>
                        <a:rPr lang="fr-FR" sz="1200" b="1" i="0" dirty="0">
                          <a:solidFill>
                            <a:srgbClr val="20265B"/>
                          </a:solidFill>
                          <a:latin typeface="Raleway" charset="0"/>
                        </a:rPr>
                        <a:t>KHPCDM</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5"/>
                  </a:ext>
                </a:extLst>
              </a:tr>
              <a:tr h="137160">
                <a:tc>
                  <a:txBody>
                    <a:bodyPr/>
                    <a:lstStyle/>
                    <a:p>
                      <a:pPr algn="ctr" rtl="0" fontAlgn="base"/>
                      <a:r>
                        <a:rPr lang="fr-FR" sz="1200" b="1" i="0" dirty="0">
                          <a:solidFill>
                            <a:srgbClr val="20265B"/>
                          </a:solidFill>
                          <a:latin typeface="Raleway" charset="0"/>
                        </a:rPr>
                        <a:t>VHPCPN1</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rowSpan="5">
                  <a:txBody>
                    <a:bodyPr/>
                    <a:lstStyle/>
                    <a:p>
                      <a:pPr algn="ctr" rtl="0" fontAlgn="base"/>
                      <a:r>
                        <a:rPr lang="fr-FR" sz="1200" b="1" i="0" dirty="0">
                          <a:solidFill>
                            <a:srgbClr val="20265B"/>
                          </a:solidFill>
                          <a:latin typeface="Raleway" charset="0"/>
                        </a:rPr>
                        <a:t>VHPCDUO</a:t>
                      </a: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6"/>
                  </a:ext>
                </a:extLst>
              </a:tr>
              <a:tr h="137160">
                <a:tc>
                  <a:txBody>
                    <a:bodyPr/>
                    <a:lstStyle/>
                    <a:p>
                      <a:pPr algn="ctr" rtl="0" fontAlgn="base"/>
                      <a:r>
                        <a:rPr lang="fr-FR" sz="1200" b="1" i="0" dirty="0">
                          <a:solidFill>
                            <a:srgbClr val="20265B"/>
                          </a:solidFill>
                          <a:latin typeface="Raleway" charset="0"/>
                        </a:rPr>
                        <a:t>VHPCPN2</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7"/>
                  </a:ext>
                </a:extLst>
              </a:tr>
              <a:tr h="137160">
                <a:tc>
                  <a:txBody>
                    <a:bodyPr/>
                    <a:lstStyle/>
                    <a:p>
                      <a:pPr algn="ctr" rtl="0" fontAlgn="base"/>
                      <a:r>
                        <a:rPr lang="fr-FR" sz="1200" b="1" i="0" dirty="0">
                          <a:solidFill>
                            <a:srgbClr val="20265B"/>
                          </a:solidFill>
                          <a:latin typeface="Raleway" charset="0"/>
                        </a:rPr>
                        <a:t>VHPCPN3</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8"/>
                  </a:ext>
                </a:extLst>
              </a:tr>
              <a:tr h="137160">
                <a:tc>
                  <a:txBody>
                    <a:bodyPr/>
                    <a:lstStyle/>
                    <a:p>
                      <a:pPr algn="ctr" rtl="0" fontAlgn="base"/>
                      <a:r>
                        <a:rPr lang="fr-FR" sz="1200" b="1" i="0" dirty="0">
                          <a:solidFill>
                            <a:srgbClr val="20265B"/>
                          </a:solidFill>
                          <a:latin typeface="Raleway" charset="0"/>
                        </a:rPr>
                        <a:t>VHPCDS</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9"/>
                  </a:ext>
                </a:extLst>
              </a:tr>
              <a:tr h="137160">
                <a:tc>
                  <a:txBody>
                    <a:bodyPr/>
                    <a:lstStyle/>
                    <a:p>
                      <a:pPr algn="ctr" rtl="0" fontAlgn="base"/>
                      <a:r>
                        <a:rPr lang="fr-FR" sz="1200" b="1" i="0" dirty="0">
                          <a:solidFill>
                            <a:srgbClr val="20265B"/>
                          </a:solidFill>
                          <a:latin typeface="Raleway" charset="0"/>
                        </a:rPr>
                        <a:t>VHPCDM</a:t>
                      </a:r>
                    </a:p>
                  </a:txBody>
                  <a:tcP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vMerge="1">
                  <a:txBody>
                    <a:bodyPr/>
                    <a:lstStyle/>
                    <a:p>
                      <a:pPr algn="ctr" rtl="0" fontAlgn="base"/>
                      <a:endParaRPr lang="fr-FR" sz="1200" b="0" i="0" dirty="0">
                        <a:solidFill>
                          <a:srgbClr val="20265B"/>
                        </a:solidFill>
                        <a:latin typeface="Raleway" charset="0"/>
                      </a:endParaRPr>
                    </a:p>
                  </a:txBody>
                  <a:tcPr anchor="ctr">
                    <a:lnL w="7620" cap="flat" cmpd="sng" algn="ctr">
                      <a:solidFill>
                        <a:srgbClr val="000000"/>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20"/>
                  </a:ext>
                </a:extLst>
              </a:tr>
            </a:tbl>
          </a:graphicData>
        </a:graphic>
      </p:graphicFrame>
      <p:sp>
        <p:nvSpPr>
          <p:cNvPr id="8" name="Rectangle 7"/>
          <p:cNvSpPr/>
          <p:nvPr/>
        </p:nvSpPr>
        <p:spPr>
          <a:xfrm>
            <a:off x="9678074" y="2448768"/>
            <a:ext cx="2411426" cy="923330"/>
          </a:xfrm>
          <a:prstGeom prst="rect">
            <a:avLst/>
          </a:prstGeom>
        </p:spPr>
        <p:txBody>
          <a:bodyPr wrap="square">
            <a:spAutoFit/>
          </a:bodyPr>
          <a:lstStyle/>
          <a:p>
            <a:r>
              <a:rPr lang="fr-FR" dirty="0">
                <a:sym typeface="Wingdings" pitchFamily="2" charset="2"/>
              </a:rPr>
              <a:t>Pas de changement pour les catégories Paracanoë</a:t>
            </a:r>
            <a:endParaRPr lang="fr-FR" dirty="0">
              <a:latin typeface="Raleway" charset="0"/>
              <a:sym typeface="Wingdings" pitchFamily="2" charset="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1157681" y="49357"/>
            <a:ext cx="10167683" cy="1323439"/>
          </a:xfrm>
          <a:prstGeom prst="rect">
            <a:avLst/>
          </a:prstGeom>
          <a:noFill/>
        </p:spPr>
        <p:txBody>
          <a:bodyPr wrap="square" lIns="91440" tIns="45720" rIns="91440" bIns="45720">
            <a:spAutoFit/>
          </a:bodyPr>
          <a:lstStyle/>
          <a:p>
            <a:pPr algn="ctr"/>
            <a:r>
              <a:rPr lang="fr-FR" altLang="fr-FR" sz="4000" b="1" dirty="0">
                <a:latin typeface="Raleway" charset="0"/>
              </a:rPr>
              <a:t>Saison 2023 – Accession Championnat de France Fond monoplace</a:t>
            </a:r>
          </a:p>
        </p:txBody>
      </p:sp>
      <p:sp>
        <p:nvSpPr>
          <p:cNvPr id="3" name="Rectangle 2"/>
          <p:cNvSpPr/>
          <p:nvPr/>
        </p:nvSpPr>
        <p:spPr>
          <a:xfrm>
            <a:off x="732652" y="1349294"/>
            <a:ext cx="11264113" cy="1477328"/>
          </a:xfrm>
          <a:prstGeom prst="rect">
            <a:avLst/>
          </a:prstGeom>
        </p:spPr>
        <p:txBody>
          <a:bodyPr wrap="square">
            <a:spAutoFit/>
          </a:bodyPr>
          <a:lstStyle/>
          <a:p>
            <a:pPr marL="285750" indent="-285750" eaLnBrk="1" fontAlgn="auto" hangingPunct="1">
              <a:spcBef>
                <a:spcPts val="0"/>
              </a:spcBef>
              <a:spcAft>
                <a:spcPts val="0"/>
              </a:spcAft>
              <a:buFont typeface="Wingdings" panose="05000000000000000000" pitchFamily="2" charset="2"/>
              <a:buChar char="v"/>
              <a:defRPr/>
            </a:pPr>
            <a:r>
              <a:rPr lang="fr-FR" dirty="0">
                <a:latin typeface="Raleway" charset="0"/>
              </a:rPr>
              <a:t>Les championnats régionaux de Fond serviront de supports à la sélection pour le Championnat de France </a:t>
            </a:r>
            <a:r>
              <a:rPr lang="fr-FR" dirty="0">
                <a:latin typeface="Raleway" charset="0"/>
                <a:sym typeface="Wingdings" pitchFamily="2" charset="2"/>
              </a:rPr>
              <a:t> Application du quota par catégorie basé sur un pourcentage du temps de référence des KHS ou 115% du temps moyen des 3 premiers pour une accession au France en monoplace. (Pourcentage par catégorie défini dans les annexes)</a:t>
            </a:r>
          </a:p>
          <a:p>
            <a:pPr marL="285750" indent="-285750" eaLnBrk="1" fontAlgn="auto" hangingPunct="1">
              <a:spcBef>
                <a:spcPts val="0"/>
              </a:spcBef>
              <a:spcAft>
                <a:spcPts val="0"/>
              </a:spcAft>
              <a:buFont typeface="Wingdings" panose="05000000000000000000" pitchFamily="2" charset="2"/>
              <a:buChar char="v"/>
              <a:defRPr/>
            </a:pPr>
            <a:endParaRPr lang="fr-FR" dirty="0">
              <a:latin typeface="Raleway" charset="0"/>
              <a:sym typeface="Wingdings" pitchFamily="2" charset="2"/>
            </a:endParaRPr>
          </a:p>
        </p:txBody>
      </p:sp>
      <p:graphicFrame>
        <p:nvGraphicFramePr>
          <p:cNvPr id="7" name="Tableau 6"/>
          <p:cNvGraphicFramePr>
            <a:graphicFrameLocks noGrp="1"/>
          </p:cNvGraphicFramePr>
          <p:nvPr/>
        </p:nvGraphicFramePr>
        <p:xfrm>
          <a:off x="2136811" y="2658450"/>
          <a:ext cx="7520224" cy="1905762"/>
        </p:xfrm>
        <a:graphic>
          <a:graphicData uri="http://schemas.openxmlformats.org/drawingml/2006/table">
            <a:tbl>
              <a:tblPr/>
              <a:tblGrid>
                <a:gridCol w="736600">
                  <a:extLst>
                    <a:ext uri="{9D8B030D-6E8A-4147-A177-3AD203B41FA5}">
                      <a16:colId xmlns:a16="http://schemas.microsoft.com/office/drawing/2014/main" val="20000"/>
                    </a:ext>
                  </a:extLst>
                </a:gridCol>
                <a:gridCol w="1120775">
                  <a:extLst>
                    <a:ext uri="{9D8B030D-6E8A-4147-A177-3AD203B41FA5}">
                      <a16:colId xmlns:a16="http://schemas.microsoft.com/office/drawing/2014/main" val="20001"/>
                    </a:ext>
                  </a:extLst>
                </a:gridCol>
                <a:gridCol w="827324">
                  <a:extLst>
                    <a:ext uri="{9D8B030D-6E8A-4147-A177-3AD203B41FA5}">
                      <a16:colId xmlns:a16="http://schemas.microsoft.com/office/drawing/2014/main" val="20002"/>
                    </a:ext>
                  </a:extLst>
                </a:gridCol>
                <a:gridCol w="1120775">
                  <a:extLst>
                    <a:ext uri="{9D8B030D-6E8A-4147-A177-3AD203B41FA5}">
                      <a16:colId xmlns:a16="http://schemas.microsoft.com/office/drawing/2014/main" val="20003"/>
                    </a:ext>
                  </a:extLst>
                </a:gridCol>
                <a:gridCol w="736600">
                  <a:extLst>
                    <a:ext uri="{9D8B030D-6E8A-4147-A177-3AD203B41FA5}">
                      <a16:colId xmlns:a16="http://schemas.microsoft.com/office/drawing/2014/main" val="20004"/>
                    </a:ext>
                  </a:extLst>
                </a:gridCol>
                <a:gridCol w="1120775">
                  <a:extLst>
                    <a:ext uri="{9D8B030D-6E8A-4147-A177-3AD203B41FA5}">
                      <a16:colId xmlns:a16="http://schemas.microsoft.com/office/drawing/2014/main" val="20005"/>
                    </a:ext>
                  </a:extLst>
                </a:gridCol>
                <a:gridCol w="736600">
                  <a:extLst>
                    <a:ext uri="{9D8B030D-6E8A-4147-A177-3AD203B41FA5}">
                      <a16:colId xmlns:a16="http://schemas.microsoft.com/office/drawing/2014/main" val="20006"/>
                    </a:ext>
                  </a:extLst>
                </a:gridCol>
                <a:gridCol w="1120775">
                  <a:extLst>
                    <a:ext uri="{9D8B030D-6E8A-4147-A177-3AD203B41FA5}">
                      <a16:colId xmlns:a16="http://schemas.microsoft.com/office/drawing/2014/main" val="20007"/>
                    </a:ext>
                  </a:extLst>
                </a:gridCol>
              </a:tblGrid>
              <a:tr h="281305">
                <a:tc>
                  <a:txBody>
                    <a:bodyPr/>
                    <a:lstStyle/>
                    <a:p>
                      <a:pPr algn="ctr">
                        <a:lnSpc>
                          <a:spcPct val="115000"/>
                        </a:lnSpc>
                        <a:spcAft>
                          <a:spcPts val="0"/>
                        </a:spcAft>
                      </a:pPr>
                      <a:r>
                        <a:rPr lang="fr-FR" sz="1200" b="1" dirty="0">
                          <a:solidFill>
                            <a:srgbClr val="20265B"/>
                          </a:solidFill>
                          <a:latin typeface="Raleway" charset="0"/>
                          <a:ea typeface="Times New Roman"/>
                          <a:cs typeface="Times New Roman"/>
                        </a:rPr>
                        <a:t>Epreuve</a:t>
                      </a:r>
                      <a:endParaRPr lang="fr-FR" sz="1200" dirty="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Times New Roman"/>
                          <a:cs typeface="Times New Roman"/>
                        </a:rPr>
                        <a:t>%</a:t>
                      </a:r>
                      <a:endParaRPr lang="fr-FR" sz="1200">
                        <a:solidFill>
                          <a:srgbClr val="20265B"/>
                        </a:solidFill>
                        <a:latin typeface="Raleway" charset="0"/>
                        <a:ea typeface="Calibri"/>
                        <a:cs typeface="Times New Roman"/>
                      </a:endParaRPr>
                    </a:p>
                    <a:p>
                      <a:pPr algn="ctr">
                        <a:lnSpc>
                          <a:spcPct val="115000"/>
                        </a:lnSpc>
                        <a:spcAft>
                          <a:spcPts val="0"/>
                        </a:spcAft>
                      </a:pPr>
                      <a:r>
                        <a:rPr lang="fr-FR" sz="1200" b="1">
                          <a:solidFill>
                            <a:srgbClr val="20265B"/>
                          </a:solidFill>
                          <a:latin typeface="Raleway" charset="0"/>
                          <a:ea typeface="Times New Roman"/>
                          <a:cs typeface="Times New Roman"/>
                        </a:rPr>
                        <a:t>Inter-épreuve</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Times New Roman"/>
                          <a:cs typeface="Times New Roman"/>
                        </a:rPr>
                        <a:t>Epreuve</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Times New Roman"/>
                          <a:cs typeface="Times New Roman"/>
                        </a:rPr>
                        <a:t>%</a:t>
                      </a:r>
                      <a:endParaRPr lang="fr-FR" sz="1200">
                        <a:solidFill>
                          <a:srgbClr val="20265B"/>
                        </a:solidFill>
                        <a:latin typeface="Raleway" charset="0"/>
                        <a:ea typeface="Calibri"/>
                        <a:cs typeface="Times New Roman"/>
                      </a:endParaRPr>
                    </a:p>
                    <a:p>
                      <a:pPr algn="ctr">
                        <a:lnSpc>
                          <a:spcPct val="115000"/>
                        </a:lnSpc>
                        <a:spcAft>
                          <a:spcPts val="0"/>
                        </a:spcAft>
                      </a:pPr>
                      <a:r>
                        <a:rPr lang="fr-FR" sz="1200" b="1">
                          <a:solidFill>
                            <a:srgbClr val="20265B"/>
                          </a:solidFill>
                          <a:latin typeface="Raleway" charset="0"/>
                          <a:ea typeface="Times New Roman"/>
                          <a:cs typeface="Times New Roman"/>
                        </a:rPr>
                        <a:t>Inter-épreuve</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Calibri"/>
                          <a:cs typeface="Times New Roman"/>
                        </a:rPr>
                        <a:t>Epreuve</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Times New Roman"/>
                          <a:cs typeface="Times New Roman"/>
                        </a:rPr>
                        <a:t>%</a:t>
                      </a:r>
                      <a:endParaRPr lang="fr-FR" sz="1200">
                        <a:solidFill>
                          <a:srgbClr val="20265B"/>
                        </a:solidFill>
                        <a:latin typeface="Raleway" charset="0"/>
                        <a:ea typeface="Calibri"/>
                        <a:cs typeface="Times New Roman"/>
                      </a:endParaRPr>
                    </a:p>
                    <a:p>
                      <a:pPr algn="ctr">
                        <a:lnSpc>
                          <a:spcPct val="115000"/>
                        </a:lnSpc>
                        <a:spcAft>
                          <a:spcPts val="0"/>
                        </a:spcAft>
                      </a:pPr>
                      <a:r>
                        <a:rPr lang="fr-FR" sz="1200" b="1">
                          <a:solidFill>
                            <a:srgbClr val="20265B"/>
                          </a:solidFill>
                          <a:latin typeface="Raleway" charset="0"/>
                          <a:ea typeface="Times New Roman"/>
                          <a:cs typeface="Times New Roman"/>
                        </a:rPr>
                        <a:t>Inter-épreuve</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Calibri"/>
                          <a:cs typeface="Times New Roman"/>
                        </a:rPr>
                        <a:t>Epreuve</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b="1">
                          <a:solidFill>
                            <a:srgbClr val="20265B"/>
                          </a:solidFill>
                          <a:latin typeface="Raleway" charset="0"/>
                          <a:ea typeface="Times New Roman"/>
                          <a:cs typeface="Times New Roman"/>
                        </a:rPr>
                        <a:t>%</a:t>
                      </a:r>
                      <a:endParaRPr lang="fr-FR" sz="1200">
                        <a:solidFill>
                          <a:srgbClr val="20265B"/>
                        </a:solidFill>
                        <a:latin typeface="Raleway" charset="0"/>
                        <a:ea typeface="Calibri"/>
                        <a:cs typeface="Times New Roman"/>
                      </a:endParaRPr>
                    </a:p>
                    <a:p>
                      <a:pPr algn="ctr">
                        <a:lnSpc>
                          <a:spcPct val="115000"/>
                        </a:lnSpc>
                        <a:spcAft>
                          <a:spcPts val="0"/>
                        </a:spcAft>
                      </a:pPr>
                      <a:r>
                        <a:rPr lang="fr-FR" sz="1200" b="1">
                          <a:solidFill>
                            <a:srgbClr val="20265B"/>
                          </a:solidFill>
                          <a:latin typeface="Raleway" charset="0"/>
                          <a:ea typeface="Times New Roman"/>
                          <a:cs typeface="Times New Roman"/>
                        </a:rPr>
                        <a:t>Inter-épreuve</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8900">
                <a:tc>
                  <a:txBody>
                    <a:bodyPr/>
                    <a:lstStyle/>
                    <a:p>
                      <a:pPr algn="ctr">
                        <a:lnSpc>
                          <a:spcPct val="115000"/>
                        </a:lnSpc>
                        <a:spcAft>
                          <a:spcPts val="0"/>
                        </a:spcAft>
                      </a:pPr>
                      <a:r>
                        <a:rPr lang="fr-FR" sz="1200">
                          <a:solidFill>
                            <a:srgbClr val="20265B"/>
                          </a:solidFill>
                          <a:latin typeface="Raleway" charset="0"/>
                          <a:ea typeface="Times New Roman"/>
                          <a:cs typeface="Times New Roman"/>
                        </a:rPr>
                        <a:t>C1DC</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170%</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C1HC</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140%</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K1DC</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125%</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K1HC</a:t>
                      </a: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112%</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1605">
                <a:tc>
                  <a:txBody>
                    <a:bodyPr/>
                    <a:lstStyle/>
                    <a:p>
                      <a:pPr algn="ctr">
                        <a:lnSpc>
                          <a:spcPct val="115000"/>
                        </a:lnSpc>
                        <a:spcAft>
                          <a:spcPts val="0"/>
                        </a:spcAft>
                      </a:pPr>
                      <a:r>
                        <a:rPr lang="fr-FR" sz="1200">
                          <a:solidFill>
                            <a:srgbClr val="20265B"/>
                          </a:solidFill>
                          <a:latin typeface="Raleway" charset="0"/>
                          <a:ea typeface="Times New Roman"/>
                          <a:cs typeface="Times New Roman"/>
                        </a:rPr>
                        <a:t>C1DJ</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161%</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C1HJ</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131%</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K1DJ</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123%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K1HJ</a:t>
                      </a: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105%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830">
                <a:tc>
                  <a:txBody>
                    <a:bodyPr/>
                    <a:lstStyle/>
                    <a:p>
                      <a:pPr algn="ctr">
                        <a:lnSpc>
                          <a:spcPct val="115000"/>
                        </a:lnSpc>
                        <a:spcAft>
                          <a:spcPts val="0"/>
                        </a:spcAft>
                      </a:pPr>
                      <a:r>
                        <a:rPr lang="fr-FR" sz="1200">
                          <a:solidFill>
                            <a:srgbClr val="20265B"/>
                          </a:solidFill>
                          <a:latin typeface="Raleway" charset="0"/>
                          <a:ea typeface="Times New Roman"/>
                          <a:cs typeface="Times New Roman"/>
                        </a:rPr>
                        <a:t>C1DS</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153%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C1HS</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120%</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K1DS</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118%</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K1HM24</a:t>
                      </a: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0"/>
                        </a:spcAft>
                      </a:pPr>
                      <a:r>
                        <a:rPr lang="fr-FR" sz="1200">
                          <a:solidFill>
                            <a:srgbClr val="20265B"/>
                          </a:solidFill>
                          <a:latin typeface="Raleway" charset="0"/>
                          <a:ea typeface="Calibri"/>
                          <a:cs typeface="Times New Roman"/>
                        </a:rPr>
                        <a:t>référence</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3"/>
                  </a:ext>
                </a:extLst>
              </a:tr>
              <a:tr h="87630">
                <a:tc>
                  <a:txBody>
                    <a:bodyPr/>
                    <a:lstStyle/>
                    <a:p>
                      <a:pPr algn="ctr">
                        <a:lnSpc>
                          <a:spcPct val="115000"/>
                        </a:lnSpc>
                        <a:spcAft>
                          <a:spcPts val="0"/>
                        </a:spcAft>
                      </a:pPr>
                      <a:r>
                        <a:rPr lang="fr-FR" sz="1200">
                          <a:solidFill>
                            <a:srgbClr val="20265B"/>
                          </a:solidFill>
                          <a:latin typeface="Raleway" charset="0"/>
                          <a:ea typeface="Times New Roman"/>
                          <a:cs typeface="Times New Roman"/>
                        </a:rPr>
                        <a:t>C1DU23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153%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C1HM35</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136%</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K1DM35</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141%</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K1HM35</a:t>
                      </a: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108%</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15900">
                <a:tc>
                  <a:txBody>
                    <a:bodyPr/>
                    <a:lstStyle/>
                    <a:p>
                      <a:pPr algn="ctr">
                        <a:lnSpc>
                          <a:spcPct val="115000"/>
                        </a:lnSpc>
                        <a:spcAft>
                          <a:spcPts val="0"/>
                        </a:spcAft>
                      </a:pPr>
                      <a:r>
                        <a:rPr lang="fr-FR" sz="1200">
                          <a:solidFill>
                            <a:srgbClr val="20265B"/>
                          </a:solidFill>
                          <a:latin typeface="Raleway" charset="0"/>
                          <a:ea typeface="Times New Roman"/>
                          <a:cs typeface="Times New Roman"/>
                        </a:rPr>
                        <a:t>C1HU23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120%</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C1HM45</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146%</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K1DM45</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147%</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K1HM45</a:t>
                      </a: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115%</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5905">
                <a:tc>
                  <a:txBody>
                    <a:bodyPr/>
                    <a:lstStyle/>
                    <a:p>
                      <a:pPr algn="ctr">
                        <a:lnSpc>
                          <a:spcPct val="115000"/>
                        </a:lnSpc>
                        <a:spcAft>
                          <a:spcPts val="0"/>
                        </a:spcAft>
                      </a:pPr>
                      <a:r>
                        <a:rPr lang="fr-FR" sz="1200">
                          <a:solidFill>
                            <a:srgbClr val="20265B"/>
                          </a:solidFill>
                          <a:latin typeface="Raleway" charset="0"/>
                          <a:ea typeface="Times New Roman"/>
                          <a:cs typeface="Times New Roman"/>
                        </a:rPr>
                        <a:t>K1DU23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118%</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C1HM55</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150%</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K1DM55</a:t>
                      </a: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Times New Roman"/>
                          <a:cs typeface="Times New Roman"/>
                        </a:rPr>
                        <a:t>151%</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K1HM55</a:t>
                      </a: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a:solidFill>
                            <a:srgbClr val="20265B"/>
                          </a:solidFill>
                          <a:latin typeface="Raleway" charset="0"/>
                          <a:ea typeface="Calibri"/>
                          <a:cs typeface="Times New Roman"/>
                        </a:rPr>
                        <a:t>121%</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2730">
                <a:tc>
                  <a:txBody>
                    <a:bodyPr/>
                    <a:lstStyle/>
                    <a:p>
                      <a:pPr algn="ctr">
                        <a:lnSpc>
                          <a:spcPct val="115000"/>
                        </a:lnSpc>
                        <a:spcAft>
                          <a:spcPts val="0"/>
                        </a:spcAft>
                      </a:pPr>
                      <a:r>
                        <a:rPr lang="fr-FR" sz="1200">
                          <a:solidFill>
                            <a:srgbClr val="20265B"/>
                          </a:solidFill>
                          <a:latin typeface="Raleway" charset="0"/>
                          <a:ea typeface="Times New Roman"/>
                          <a:cs typeface="Times New Roman"/>
                        </a:rPr>
                        <a:t>K1HU23</a:t>
                      </a:r>
                      <a:endParaRPr lang="fr-FR" sz="120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200" dirty="0">
                          <a:solidFill>
                            <a:srgbClr val="20265B"/>
                          </a:solidFill>
                          <a:latin typeface="Raleway" charset="0"/>
                          <a:ea typeface="Times New Roman"/>
                          <a:cs typeface="Times New Roman"/>
                        </a:rPr>
                        <a:t>102%</a:t>
                      </a:r>
                      <a:endParaRPr lang="fr-FR" sz="1200" dirty="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20265B"/>
                        </a:solidFill>
                        <a:latin typeface="Raleway" charset="0"/>
                        <a:ea typeface="Times New Roman"/>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dirty="0">
                        <a:solidFill>
                          <a:srgbClr val="20265B"/>
                        </a:solidFill>
                        <a:latin typeface="Raleway"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20265B"/>
                        </a:solidFill>
                        <a:latin typeface="Raleway" charset="0"/>
                        <a:ea typeface="Times New Roman"/>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20265B"/>
                        </a:solidFill>
                        <a:latin typeface="Raleway" charset="0"/>
                        <a:ea typeface="Times New Roman"/>
                        <a:cs typeface="Times New Roman"/>
                      </a:endParaRPr>
                    </a:p>
                  </a:txBody>
                  <a:tcPr marL="44450" marR="4445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a:solidFill>
                          <a:srgbClr val="20265B"/>
                        </a:solidFill>
                        <a:latin typeface="Raleway" charset="0"/>
                        <a:ea typeface="Calibri"/>
                        <a:cs typeface="Times New Roman"/>
                      </a:endParaRPr>
                    </a:p>
                  </a:txBody>
                  <a:tcPr marL="44450" marR="4445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200" dirty="0">
                        <a:solidFill>
                          <a:srgbClr val="20265B"/>
                        </a:solidFill>
                        <a:latin typeface="Raleway" charset="0"/>
                        <a:ea typeface="Calibri"/>
                        <a:cs typeface="Times New Roman"/>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8" name="Rectangle 7"/>
          <p:cNvSpPr/>
          <p:nvPr/>
        </p:nvSpPr>
        <p:spPr>
          <a:xfrm>
            <a:off x="693218" y="4727660"/>
            <a:ext cx="10740828" cy="1200329"/>
          </a:xfrm>
          <a:prstGeom prst="rect">
            <a:avLst/>
          </a:prstGeom>
        </p:spPr>
        <p:txBody>
          <a:bodyPr wrap="square">
            <a:spAutoFit/>
          </a:bodyPr>
          <a:lstStyle/>
          <a:p>
            <a:pPr marL="285750" indent="-285750" eaLnBrk="1" fontAlgn="auto" hangingPunct="1">
              <a:spcBef>
                <a:spcPts val="0"/>
              </a:spcBef>
              <a:spcAft>
                <a:spcPts val="0"/>
              </a:spcAft>
              <a:buFont typeface="Wingdings" pitchFamily="2" charset="2"/>
              <a:buChar char="v"/>
              <a:defRPr/>
            </a:pPr>
            <a:r>
              <a:rPr lang="fr-FR" dirty="0">
                <a:latin typeface="Raleway" charset="0"/>
                <a:sym typeface="Wingdings" pitchFamily="2" charset="2"/>
              </a:rPr>
              <a:t>Il n’y aura pas de dérogation possible si une région n’organise de championnat régional.</a:t>
            </a:r>
          </a:p>
          <a:p>
            <a:pPr marL="285750" indent="-285750" eaLnBrk="1" fontAlgn="auto" hangingPunct="1">
              <a:spcBef>
                <a:spcPts val="0"/>
              </a:spcBef>
              <a:spcAft>
                <a:spcPts val="0"/>
              </a:spcAft>
              <a:buFont typeface="Wingdings" pitchFamily="2" charset="2"/>
              <a:buChar char="v"/>
              <a:defRPr/>
            </a:pPr>
            <a:r>
              <a:rPr lang="fr-FR" dirty="0">
                <a:latin typeface="Raleway" charset="0"/>
                <a:sym typeface="Wingdings" pitchFamily="2" charset="2"/>
              </a:rPr>
              <a:t>Possibilité de courir dans une autre région.</a:t>
            </a:r>
          </a:p>
          <a:p>
            <a:pPr marL="285750" indent="-285750" eaLnBrk="1" fontAlgn="auto" hangingPunct="1">
              <a:spcBef>
                <a:spcPts val="0"/>
              </a:spcBef>
              <a:spcAft>
                <a:spcPts val="0"/>
              </a:spcAft>
              <a:buFont typeface="Wingdings" pitchFamily="2" charset="2"/>
              <a:buChar char="v"/>
              <a:defRPr/>
            </a:pPr>
            <a:r>
              <a:rPr lang="fr-FR" dirty="0">
                <a:latin typeface="Raleway" charset="0"/>
                <a:sym typeface="Wingdings" pitchFamily="2" charset="2"/>
              </a:rPr>
              <a:t>Les athlètes d’une autre région arrivant dans le 3 premiers M24 ne seront pas pris en compte dans le calcul du temps de référence.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4348536" y="217137"/>
            <a:ext cx="3100529" cy="707886"/>
          </a:xfrm>
          <a:prstGeom prst="rect">
            <a:avLst/>
          </a:prstGeom>
          <a:noFill/>
        </p:spPr>
        <p:txBody>
          <a:bodyPr wrap="none" lIns="91440" tIns="45720" rIns="91440" bIns="45720">
            <a:spAutoFit/>
          </a:bodyPr>
          <a:lstStyle/>
          <a:p>
            <a:pPr algn="ctr"/>
            <a:r>
              <a:rPr lang="fr-FR" altLang="fr-FR" sz="4000" b="1" dirty="0">
                <a:latin typeface="Raleway" charset="0"/>
              </a:rPr>
              <a:t>Saison 2023</a:t>
            </a:r>
          </a:p>
        </p:txBody>
      </p:sp>
      <p:sp>
        <p:nvSpPr>
          <p:cNvPr id="3" name="Rectangle 2"/>
          <p:cNvSpPr/>
          <p:nvPr/>
        </p:nvSpPr>
        <p:spPr>
          <a:xfrm>
            <a:off x="799764" y="862732"/>
            <a:ext cx="11264113" cy="3416320"/>
          </a:xfrm>
          <a:prstGeom prst="rect">
            <a:avLst/>
          </a:prstGeom>
        </p:spPr>
        <p:txBody>
          <a:bodyPr wrap="square">
            <a:spAutoFit/>
          </a:bodyPr>
          <a:lstStyle/>
          <a:p>
            <a:pPr>
              <a:buFont typeface="Wingdings" pitchFamily="2" charset="2"/>
              <a:buChar char="v"/>
            </a:pPr>
            <a:r>
              <a:rPr lang="fr-FR" b="1" dirty="0"/>
              <a:t>Article RP-CEL- 49.3 – Nombre de courses par compétiteur </a:t>
            </a:r>
          </a:p>
          <a:p>
            <a:r>
              <a:rPr lang="fr-FR" strike="sngStrike" dirty="0"/>
              <a:t>Un compétiteur peut s’engager sur plusieurs épreuves différentes, si toutefois le programme le lui permet. </a:t>
            </a:r>
          </a:p>
          <a:p>
            <a:r>
              <a:rPr lang="fr-FR" dirty="0"/>
              <a:t>Un compétiteur peut s’engager sur plusieurs épreuves dans la limite de : </a:t>
            </a:r>
          </a:p>
          <a:p>
            <a:pPr lvl="1">
              <a:buFont typeface="Courier New" pitchFamily="49" charset="0"/>
              <a:buChar char="o"/>
            </a:pPr>
            <a:r>
              <a:rPr lang="fr-FR" dirty="0"/>
              <a:t>Un monoplace. </a:t>
            </a:r>
          </a:p>
          <a:p>
            <a:pPr lvl="1">
              <a:buFont typeface="Courier New" pitchFamily="49" charset="0"/>
              <a:buChar char="o"/>
            </a:pPr>
            <a:r>
              <a:rPr lang="fr-FR" dirty="0"/>
              <a:t>Un biplace. </a:t>
            </a:r>
          </a:p>
          <a:p>
            <a:pPr lvl="1">
              <a:buFont typeface="Courier New" pitchFamily="49" charset="0"/>
              <a:buChar char="o"/>
            </a:pPr>
            <a:r>
              <a:rPr lang="fr-FR" dirty="0"/>
              <a:t>Un quatre-place. </a:t>
            </a:r>
          </a:p>
          <a:p>
            <a:r>
              <a:rPr lang="fr-FR" dirty="0"/>
              <a:t>Par distance ouverte aux Championnats de France si toutefois le programme le lui permet.</a:t>
            </a:r>
          </a:p>
          <a:p>
            <a:endParaRPr lang="fr-FR" dirty="0"/>
          </a:p>
          <a:p>
            <a:pPr>
              <a:buFont typeface="Wingdings" pitchFamily="2" charset="2"/>
              <a:buChar char="v"/>
            </a:pPr>
            <a:r>
              <a:rPr lang="fr-FR" dirty="0">
                <a:latin typeface="Raleway" charset="0"/>
                <a:sym typeface="Wingdings" pitchFamily="2" charset="2"/>
              </a:rPr>
              <a:t>Proposition de baser les sélections pour le Championnat de France de Short Race sur les résultats du Championnat de France monoplace de l’année en prenant par exemple 60% maximum des classés si plus de 20 bateaux à l’arrivée  suppression du sélectif, un déplacement en moins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ction="ppaction://hlinkfile"/>
          </p:cNvPr>
          <p:cNvSpPr/>
          <p:nvPr/>
        </p:nvSpPr>
        <p:spPr>
          <a:xfrm>
            <a:off x="3858822" y="217137"/>
            <a:ext cx="4079963" cy="707886"/>
          </a:xfrm>
          <a:prstGeom prst="rect">
            <a:avLst/>
          </a:prstGeom>
          <a:noFill/>
        </p:spPr>
        <p:txBody>
          <a:bodyPr wrap="none" lIns="91440" tIns="45720" rIns="91440" bIns="45720">
            <a:spAutoFit/>
          </a:bodyPr>
          <a:lstStyle/>
          <a:p>
            <a:pPr algn="ctr"/>
            <a:r>
              <a:rPr lang="fr-FR" altLang="fr-FR" sz="4000" b="1" dirty="0">
                <a:latin typeface="Raleway" charset="0"/>
              </a:rPr>
              <a:t>Calendrier 2023</a:t>
            </a:r>
          </a:p>
        </p:txBody>
      </p:sp>
      <p:graphicFrame>
        <p:nvGraphicFramePr>
          <p:cNvPr id="3" name="Tableau 2"/>
          <p:cNvGraphicFramePr>
            <a:graphicFrameLocks noGrp="1"/>
          </p:cNvGraphicFramePr>
          <p:nvPr/>
        </p:nvGraphicFramePr>
        <p:xfrm>
          <a:off x="236195" y="1005705"/>
          <a:ext cx="5882947" cy="5418656"/>
        </p:xfrm>
        <a:graphic>
          <a:graphicData uri="http://schemas.openxmlformats.org/drawingml/2006/table">
            <a:tbl>
              <a:tblPr/>
              <a:tblGrid>
                <a:gridCol w="269906">
                  <a:extLst>
                    <a:ext uri="{9D8B030D-6E8A-4147-A177-3AD203B41FA5}">
                      <a16:colId xmlns:a16="http://schemas.microsoft.com/office/drawing/2014/main" val="20000"/>
                    </a:ext>
                  </a:extLst>
                </a:gridCol>
                <a:gridCol w="187435">
                  <a:extLst>
                    <a:ext uri="{9D8B030D-6E8A-4147-A177-3AD203B41FA5}">
                      <a16:colId xmlns:a16="http://schemas.microsoft.com/office/drawing/2014/main" val="20001"/>
                    </a:ext>
                  </a:extLst>
                </a:gridCol>
                <a:gridCol w="622282">
                  <a:extLst>
                    <a:ext uri="{9D8B030D-6E8A-4147-A177-3AD203B41FA5}">
                      <a16:colId xmlns:a16="http://schemas.microsoft.com/office/drawing/2014/main" val="20002"/>
                    </a:ext>
                  </a:extLst>
                </a:gridCol>
                <a:gridCol w="622282">
                  <a:extLst>
                    <a:ext uri="{9D8B030D-6E8A-4147-A177-3AD203B41FA5}">
                      <a16:colId xmlns:a16="http://schemas.microsoft.com/office/drawing/2014/main" val="20003"/>
                    </a:ext>
                  </a:extLst>
                </a:gridCol>
                <a:gridCol w="52482">
                  <a:extLst>
                    <a:ext uri="{9D8B030D-6E8A-4147-A177-3AD203B41FA5}">
                      <a16:colId xmlns:a16="http://schemas.microsoft.com/office/drawing/2014/main" val="20004"/>
                    </a:ext>
                  </a:extLst>
                </a:gridCol>
                <a:gridCol w="52482">
                  <a:extLst>
                    <a:ext uri="{9D8B030D-6E8A-4147-A177-3AD203B41FA5}">
                      <a16:colId xmlns:a16="http://schemas.microsoft.com/office/drawing/2014/main" val="20005"/>
                    </a:ext>
                  </a:extLst>
                </a:gridCol>
                <a:gridCol w="52482">
                  <a:extLst>
                    <a:ext uri="{9D8B030D-6E8A-4147-A177-3AD203B41FA5}">
                      <a16:colId xmlns:a16="http://schemas.microsoft.com/office/drawing/2014/main" val="20006"/>
                    </a:ext>
                  </a:extLst>
                </a:gridCol>
                <a:gridCol w="269906">
                  <a:extLst>
                    <a:ext uri="{9D8B030D-6E8A-4147-A177-3AD203B41FA5}">
                      <a16:colId xmlns:a16="http://schemas.microsoft.com/office/drawing/2014/main" val="20007"/>
                    </a:ext>
                  </a:extLst>
                </a:gridCol>
                <a:gridCol w="187435">
                  <a:extLst>
                    <a:ext uri="{9D8B030D-6E8A-4147-A177-3AD203B41FA5}">
                      <a16:colId xmlns:a16="http://schemas.microsoft.com/office/drawing/2014/main" val="20008"/>
                    </a:ext>
                  </a:extLst>
                </a:gridCol>
                <a:gridCol w="622282">
                  <a:extLst>
                    <a:ext uri="{9D8B030D-6E8A-4147-A177-3AD203B41FA5}">
                      <a16:colId xmlns:a16="http://schemas.microsoft.com/office/drawing/2014/main" val="20009"/>
                    </a:ext>
                  </a:extLst>
                </a:gridCol>
                <a:gridCol w="774729">
                  <a:extLst>
                    <a:ext uri="{9D8B030D-6E8A-4147-A177-3AD203B41FA5}">
                      <a16:colId xmlns:a16="http://schemas.microsoft.com/office/drawing/2014/main" val="20010"/>
                    </a:ext>
                  </a:extLst>
                </a:gridCol>
                <a:gridCol w="52482">
                  <a:extLst>
                    <a:ext uri="{9D8B030D-6E8A-4147-A177-3AD203B41FA5}">
                      <a16:colId xmlns:a16="http://schemas.microsoft.com/office/drawing/2014/main" val="20011"/>
                    </a:ext>
                  </a:extLst>
                </a:gridCol>
                <a:gridCol w="52482">
                  <a:extLst>
                    <a:ext uri="{9D8B030D-6E8A-4147-A177-3AD203B41FA5}">
                      <a16:colId xmlns:a16="http://schemas.microsoft.com/office/drawing/2014/main" val="20012"/>
                    </a:ext>
                  </a:extLst>
                </a:gridCol>
                <a:gridCol w="52482">
                  <a:extLst>
                    <a:ext uri="{9D8B030D-6E8A-4147-A177-3AD203B41FA5}">
                      <a16:colId xmlns:a16="http://schemas.microsoft.com/office/drawing/2014/main" val="20013"/>
                    </a:ext>
                  </a:extLst>
                </a:gridCol>
                <a:gridCol w="269906">
                  <a:extLst>
                    <a:ext uri="{9D8B030D-6E8A-4147-A177-3AD203B41FA5}">
                      <a16:colId xmlns:a16="http://schemas.microsoft.com/office/drawing/2014/main" val="20014"/>
                    </a:ext>
                  </a:extLst>
                </a:gridCol>
                <a:gridCol w="187435">
                  <a:extLst>
                    <a:ext uri="{9D8B030D-6E8A-4147-A177-3AD203B41FA5}">
                      <a16:colId xmlns:a16="http://schemas.microsoft.com/office/drawing/2014/main" val="20015"/>
                    </a:ext>
                  </a:extLst>
                </a:gridCol>
                <a:gridCol w="774729">
                  <a:extLst>
                    <a:ext uri="{9D8B030D-6E8A-4147-A177-3AD203B41FA5}">
                      <a16:colId xmlns:a16="http://schemas.microsoft.com/office/drawing/2014/main" val="20016"/>
                    </a:ext>
                  </a:extLst>
                </a:gridCol>
                <a:gridCol w="622282">
                  <a:extLst>
                    <a:ext uri="{9D8B030D-6E8A-4147-A177-3AD203B41FA5}">
                      <a16:colId xmlns:a16="http://schemas.microsoft.com/office/drawing/2014/main" val="20017"/>
                    </a:ext>
                  </a:extLst>
                </a:gridCol>
                <a:gridCol w="52482">
                  <a:extLst>
                    <a:ext uri="{9D8B030D-6E8A-4147-A177-3AD203B41FA5}">
                      <a16:colId xmlns:a16="http://schemas.microsoft.com/office/drawing/2014/main" val="20018"/>
                    </a:ext>
                  </a:extLst>
                </a:gridCol>
                <a:gridCol w="52482">
                  <a:extLst>
                    <a:ext uri="{9D8B030D-6E8A-4147-A177-3AD203B41FA5}">
                      <a16:colId xmlns:a16="http://schemas.microsoft.com/office/drawing/2014/main" val="20019"/>
                    </a:ext>
                  </a:extLst>
                </a:gridCol>
                <a:gridCol w="52482">
                  <a:extLst>
                    <a:ext uri="{9D8B030D-6E8A-4147-A177-3AD203B41FA5}">
                      <a16:colId xmlns:a16="http://schemas.microsoft.com/office/drawing/2014/main" val="20020"/>
                    </a:ext>
                  </a:extLst>
                </a:gridCol>
              </a:tblGrid>
              <a:tr h="190798">
                <a:tc gridSpan="7">
                  <a:txBody>
                    <a:bodyPr/>
                    <a:lstStyle/>
                    <a:p>
                      <a:pPr algn="ctr" fontAlgn="ctr"/>
                      <a:r>
                        <a:rPr lang="fr-FR" sz="1200" b="1" i="0" u="none" strike="noStrike" dirty="0">
                          <a:solidFill>
                            <a:srgbClr val="000000"/>
                          </a:solidFill>
                          <a:latin typeface="Calibri"/>
                        </a:rPr>
                        <a:t>avril 2023</a:t>
                      </a:r>
                    </a:p>
                  </a:txBody>
                  <a:tcPr marL="6360" marR="6360" marT="6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ctr"/>
                      <a:r>
                        <a:rPr lang="fr-FR" sz="1200" b="1" i="0" u="none" strike="noStrike" dirty="0">
                          <a:solidFill>
                            <a:srgbClr val="000000"/>
                          </a:solidFill>
                          <a:latin typeface="Calibri"/>
                        </a:rPr>
                        <a:t>mai 2023</a:t>
                      </a:r>
                    </a:p>
                  </a:txBody>
                  <a:tcPr marL="6360" marR="6360" marT="6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ctr"/>
                      <a:r>
                        <a:rPr lang="fr-FR" sz="1200" b="1" i="0" u="none" strike="noStrike">
                          <a:solidFill>
                            <a:srgbClr val="000000"/>
                          </a:solidFill>
                          <a:latin typeface="Calibri"/>
                        </a:rPr>
                        <a:t>juin 2023</a:t>
                      </a:r>
                    </a:p>
                  </a:txBody>
                  <a:tcPr marL="6360" marR="6360" marT="63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65358">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fr-FR" sz="1000" b="1" i="0" u="none" strike="noStrike">
                          <a:solidFill>
                            <a:srgbClr val="000000"/>
                          </a:solidFill>
                          <a:latin typeface="Calibri"/>
                        </a:rPr>
                        <a:t>1</a:t>
                      </a: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fr-FR" sz="1000" b="1" i="0" u="none" strike="noStrike">
                          <a:solidFill>
                            <a:srgbClr val="000000"/>
                          </a:solidFill>
                          <a:latin typeface="Calibri"/>
                        </a:rPr>
                        <a:t>1</a:t>
                      </a: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r" fontAlgn="b"/>
                      <a:r>
                        <a:rPr lang="fr-FR" sz="1000" b="1" i="0" u="none" strike="noStrike">
                          <a:solidFill>
                            <a:srgbClr val="000000"/>
                          </a:solidFill>
                          <a:latin typeface="Calibri"/>
                        </a:rPr>
                        <a:t>1</a:t>
                      </a: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165358">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dirty="0">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65358">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3"/>
                  </a:ext>
                </a:extLst>
              </a:tr>
              <a:tr h="165358">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4"/>
                  </a:ext>
                </a:extLst>
              </a:tr>
              <a:tr h="171718">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5"/>
                  </a:ext>
                </a:extLst>
              </a:tr>
              <a:tr h="165358">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rowSpan="2">
                  <a:txBody>
                    <a:bodyPr/>
                    <a:lstStyle/>
                    <a:p>
                      <a:pPr algn="ctr" fontAlgn="ctr"/>
                      <a:r>
                        <a:rPr lang="fr-FR" sz="800" b="1" i="0" u="none" strike="noStrike" dirty="0">
                          <a:solidFill>
                            <a:srgbClr val="000000"/>
                          </a:solidFill>
                          <a:latin typeface="Calibri"/>
                        </a:rPr>
                        <a:t>SNV1</a:t>
                      </a:r>
                    </a:p>
                  </a:txBody>
                  <a:tcPr marL="6360" marR="6360" marT="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b"/>
                      <a:endParaRPr lang="fr-FR" sz="900" b="0" i="0" u="none" strike="noStrike">
                        <a:solidFill>
                          <a:srgbClr val="000000"/>
                        </a:solidFill>
                        <a:latin typeface="Calibri"/>
                      </a:endParaRPr>
                    </a:p>
                  </a:txBody>
                  <a:tcPr marL="6360" marR="6360" marT="636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6"/>
                  </a:ext>
                </a:extLst>
              </a:tr>
              <a:tr h="171718">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w="12700" cap="flat" cmpd="sng" algn="ctr">
                      <a:solidFill>
                        <a:schemeClr val="tx1"/>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6360" marR="6360" marT="636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7"/>
                  </a:ext>
                </a:extLst>
              </a:tr>
              <a:tr h="171718">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8"/>
                  </a:ext>
                </a:extLst>
              </a:tr>
              <a:tr h="171718">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9</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rowSpan="2" gridSpan="2">
                  <a:txBody>
                    <a:bodyPr/>
                    <a:lstStyle/>
                    <a:p>
                      <a:pPr algn="ctr" fontAlgn="ctr"/>
                      <a:r>
                        <a:rPr lang="fr-FR" sz="800" b="1" i="0" u="none" strike="noStrike" dirty="0">
                          <a:solidFill>
                            <a:srgbClr val="000000"/>
                          </a:solidFill>
                          <a:latin typeface="Calibri"/>
                        </a:rPr>
                        <a:t>France de Fond à Libourne</a:t>
                      </a:r>
                    </a:p>
                  </a:txBody>
                  <a:tcPr marL="6360" marR="6360" marT="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fr-FR"/>
                    </a:p>
                  </a:txBody>
                  <a:tcPr/>
                </a:tc>
                <a:tc>
                  <a:txBody>
                    <a:bodyPr/>
                    <a:lstStyle/>
                    <a:p>
                      <a:pPr algn="l" fontAlgn="b"/>
                      <a:r>
                        <a:rPr lang="fr-FR" sz="900" b="0" i="0" u="none" strike="noStrike">
                          <a:solidFill>
                            <a:srgbClr val="000000"/>
                          </a:solidFill>
                          <a:latin typeface="Calibri"/>
                        </a:rPr>
                        <a:t> </a:t>
                      </a:r>
                    </a:p>
                  </a:txBody>
                  <a:tcPr marL="6360" marR="6360" marT="636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9"/>
                  </a:ext>
                </a:extLst>
              </a:tr>
              <a:tr h="171718">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10</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gridSpan="2" vMerge="1">
                  <a:txBody>
                    <a:bodyPr/>
                    <a:lstStyle/>
                    <a:p>
                      <a:endParaRPr lang="fr-FR"/>
                    </a:p>
                  </a:txBody>
                  <a:tcPr/>
                </a:tc>
                <a:tc hMerge="1" vMerge="1">
                  <a:txBody>
                    <a:bodyPr/>
                    <a:lstStyle/>
                    <a:p>
                      <a:endParaRPr lang="fr-FR"/>
                    </a:p>
                  </a:txBody>
                  <a:tcPr/>
                </a:tc>
                <a:tc>
                  <a:txBody>
                    <a:bodyPr/>
                    <a:lstStyle/>
                    <a:p>
                      <a:pPr algn="l" fontAlgn="b"/>
                      <a:r>
                        <a:rPr lang="fr-FR" sz="900" b="0" i="0" u="none" strike="noStrike">
                          <a:solidFill>
                            <a:srgbClr val="000000"/>
                          </a:solidFill>
                          <a:latin typeface="Calibri"/>
                        </a:rPr>
                        <a:t> </a:t>
                      </a:r>
                    </a:p>
                  </a:txBody>
                  <a:tcPr marL="6360" marR="6360" marT="6360" marB="0" anchor="b">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10</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10</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rowSpan="2">
                  <a:txBody>
                    <a:bodyPr/>
                    <a:lstStyle/>
                    <a:p>
                      <a:pPr algn="ctr" fontAlgn="ctr"/>
                      <a:r>
                        <a:rPr lang="fr-FR" sz="800" b="1" i="0" u="none" strike="noStrike" dirty="0">
                          <a:solidFill>
                            <a:srgbClr val="000000"/>
                          </a:solidFill>
                          <a:latin typeface="Calibri"/>
                        </a:rPr>
                        <a:t>SNV2</a:t>
                      </a:r>
                    </a:p>
                  </a:txBody>
                  <a:tcPr marL="6360" marR="6360" marT="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r>
                        <a:rPr lang="fr-FR" sz="900" b="0" i="0" u="none" strike="noStrike">
                          <a:solidFill>
                            <a:srgbClr val="000000"/>
                          </a:solidFill>
                          <a:latin typeface="Calibri"/>
                        </a:rPr>
                        <a:t> </a:t>
                      </a:r>
                    </a:p>
                  </a:txBody>
                  <a:tcPr marL="6360" marR="6360" marT="6360"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0"/>
                  </a:ext>
                </a:extLst>
              </a:tr>
              <a:tr h="171718">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11</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11</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11</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vMerge="1">
                  <a:txBody>
                    <a:bodyPr/>
                    <a:lstStyle/>
                    <a:p>
                      <a:endParaRPr lang="fr-FR"/>
                    </a:p>
                  </a:txBody>
                  <a:tcPr/>
                </a:tc>
                <a:tc>
                  <a:txBody>
                    <a:bodyPr/>
                    <a:lstStyle/>
                    <a:p>
                      <a:pPr algn="l" fontAlgn="t"/>
                      <a:r>
                        <a:rPr lang="fr-FR" sz="900" b="0" i="0" u="none" strike="noStrike">
                          <a:solidFill>
                            <a:srgbClr val="000000"/>
                          </a:solidFill>
                          <a:latin typeface="Calibri"/>
                        </a:rPr>
                        <a:t> </a:t>
                      </a:r>
                    </a:p>
                  </a:txBody>
                  <a:tcPr marL="6360" marR="6360" marT="6360"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1"/>
                  </a:ext>
                </a:extLst>
              </a:tr>
              <a:tr h="171718">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2"/>
                  </a:ext>
                </a:extLst>
              </a:tr>
              <a:tr h="171718">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13</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dirty="0">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3"/>
                  </a:ext>
                </a:extLst>
              </a:tr>
              <a:tr h="165358">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14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4"/>
                  </a:ext>
                </a:extLst>
              </a:tr>
              <a:tr h="165358">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5"/>
                  </a:ext>
                </a:extLst>
              </a:tr>
              <a:tr h="165358">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16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6"/>
                  </a:ext>
                </a:extLst>
              </a:tr>
              <a:tr h="171718">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17</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ctr"/>
                      <a:endParaRPr lang="fr-FR" sz="800" b="1" i="0" u="none" strike="noStrike">
                        <a:solidFill>
                          <a:srgbClr val="000000"/>
                        </a:solidFill>
                        <a:latin typeface="Calibri"/>
                      </a:endParaRPr>
                    </a:p>
                  </a:txBody>
                  <a:tcPr marL="6360" marR="6360" marT="6360" marB="0" anchor="ctr">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7"/>
                  </a:ext>
                </a:extLst>
              </a:tr>
              <a:tr h="171718">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Ascension</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ctr"/>
                      <a:endParaRPr lang="fr-FR" sz="800" b="1" i="0" u="none" strike="noStrike">
                        <a:solidFill>
                          <a:srgbClr val="000000"/>
                        </a:solidFill>
                        <a:latin typeface="Calibri"/>
                      </a:endParaRPr>
                    </a:p>
                  </a:txBody>
                  <a:tcPr marL="6360" marR="6360" marT="6360" marB="0" anchor="ctr">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18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8"/>
                  </a:ext>
                </a:extLst>
              </a:tr>
              <a:tr h="165358">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ctr"/>
                      <a:endParaRPr lang="fr-FR" sz="800" b="1" i="0" u="none" strike="noStrike">
                        <a:solidFill>
                          <a:srgbClr val="000000"/>
                        </a:solidFill>
                        <a:latin typeface="Calibri"/>
                      </a:endParaRPr>
                    </a:p>
                  </a:txBody>
                  <a:tcPr marL="6360" marR="6360" marT="6360" marB="0" anchor="ctr">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19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19"/>
                  </a:ext>
                </a:extLst>
              </a:tr>
              <a:tr h="165358">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20</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20</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20</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0"/>
                  </a:ext>
                </a:extLst>
              </a:tr>
              <a:tr h="171718">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21</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21</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21</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dirty="0">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1"/>
                  </a:ext>
                </a:extLst>
              </a:tr>
              <a:tr h="171718">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22</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rowSpan="2">
                  <a:txBody>
                    <a:bodyPr/>
                    <a:lstStyle/>
                    <a:p>
                      <a:pPr algn="ctr" fontAlgn="ctr"/>
                      <a:r>
                        <a:rPr lang="fr-FR" sz="800" b="1" i="0" u="none" strike="noStrike" dirty="0">
                          <a:solidFill>
                            <a:srgbClr val="000000"/>
                          </a:solidFill>
                          <a:latin typeface="Calibri"/>
                        </a:rPr>
                        <a:t>SNM</a:t>
                      </a:r>
                    </a:p>
                  </a:txBody>
                  <a:tcPr marL="6360" marR="6360" marT="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l" fontAlgn="t"/>
                      <a:r>
                        <a:rPr lang="fr-FR" sz="900" b="0" i="0" u="none" strike="noStrike">
                          <a:solidFill>
                            <a:srgbClr val="E8E8E8"/>
                          </a:solidFill>
                          <a:latin typeface="Calibri"/>
                        </a:rPr>
                        <a:t> </a:t>
                      </a:r>
                    </a:p>
                  </a:txBody>
                  <a:tcPr marL="6360" marR="6360" marT="6360"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22</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2"/>
                  </a:ext>
                </a:extLst>
              </a:tr>
              <a:tr h="171718">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23</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vMerge="1">
                  <a:txBody>
                    <a:bodyPr/>
                    <a:lstStyle/>
                    <a:p>
                      <a:endParaRPr lang="fr-FR"/>
                    </a:p>
                  </a:txBody>
                  <a:tcPr/>
                </a:tc>
                <a:tc>
                  <a:txBody>
                    <a:bodyPr/>
                    <a:lstStyle/>
                    <a:p>
                      <a:pPr algn="l" fontAlgn="t"/>
                      <a:r>
                        <a:rPr lang="fr-FR" sz="900" b="0" i="0" u="none" strike="noStrike">
                          <a:solidFill>
                            <a:srgbClr val="E8E8E8"/>
                          </a:solidFill>
                          <a:latin typeface="Calibri"/>
                        </a:rPr>
                        <a:t> </a:t>
                      </a:r>
                    </a:p>
                  </a:txBody>
                  <a:tcPr marL="6360" marR="6360" marT="6360"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23</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3"/>
                  </a:ext>
                </a:extLst>
              </a:tr>
              <a:tr h="165358">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24</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24</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rowSpan="2">
                  <a:txBody>
                    <a:bodyPr/>
                    <a:lstStyle/>
                    <a:p>
                      <a:pPr algn="ctr" fontAlgn="ctr"/>
                      <a:r>
                        <a:rPr lang="fr-FR" sz="700" b="0" i="0" u="none" strike="noStrike" dirty="0">
                          <a:solidFill>
                            <a:srgbClr val="000000"/>
                          </a:solidFill>
                          <a:latin typeface="Calibri"/>
                        </a:rPr>
                        <a:t>Régates Internationales de DECIZE</a:t>
                      </a:r>
                    </a:p>
                  </a:txBody>
                  <a:tcPr marL="6360" marR="6360" marT="636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CC"/>
                    </a:solidFill>
                  </a:tcPr>
                </a:tc>
                <a:tc>
                  <a:txBody>
                    <a:bodyPr/>
                    <a:lstStyle/>
                    <a:p>
                      <a:pPr algn="l" fontAlgn="t"/>
                      <a:r>
                        <a:rPr lang="fr-FR" sz="900" b="0" i="0" u="none" strike="noStrike">
                          <a:solidFill>
                            <a:srgbClr val="000000"/>
                          </a:solidFill>
                          <a:latin typeface="Calibri"/>
                        </a:rPr>
                        <a:t> </a:t>
                      </a:r>
                    </a:p>
                  </a:txBody>
                  <a:tcPr marL="6360" marR="6360" marT="6360"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4"/>
                  </a:ext>
                </a:extLst>
              </a:tr>
              <a:tr h="171718">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25</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dirty="0">
                          <a:solidFill>
                            <a:srgbClr val="FF0000"/>
                          </a:solidFill>
                          <a:latin typeface="Calibri"/>
                        </a:rPr>
                        <a:t>25</a:t>
                      </a:r>
                    </a:p>
                  </a:txBody>
                  <a:tcPr marL="6360" marR="6360" marT="6360" marB="0" anchor="b">
                    <a:lnL>
                      <a:noFill/>
                    </a:lnL>
                    <a:lnR w="12700" cap="flat" cmpd="sng" algn="ctr">
                      <a:solidFill>
                        <a:schemeClr val="tx1"/>
                      </a:solidFill>
                      <a:prstDash val="solid"/>
                      <a:round/>
                      <a:headEnd type="none" w="med" len="med"/>
                      <a:tailEnd type="none" w="med" len="med"/>
                    </a:lnR>
                    <a:lnT>
                      <a:noFill/>
                    </a:lnT>
                    <a:lnB>
                      <a:noFill/>
                    </a:lnB>
                    <a:solidFill>
                      <a:schemeClr val="bg1"/>
                    </a:solidFill>
                  </a:tcPr>
                </a:tc>
                <a:tc vMerge="1">
                  <a:txBody>
                    <a:bodyPr/>
                    <a:lstStyle/>
                    <a:p>
                      <a:endParaRPr lang="fr-FR"/>
                    </a:p>
                  </a:txBody>
                  <a:tcPr/>
                </a:tc>
                <a:tc>
                  <a:txBody>
                    <a:bodyPr/>
                    <a:lstStyle/>
                    <a:p>
                      <a:pPr algn="l" fontAlgn="t"/>
                      <a:r>
                        <a:rPr lang="fr-FR" sz="900" b="0" i="0" u="none" strike="noStrike">
                          <a:solidFill>
                            <a:srgbClr val="000000"/>
                          </a:solidFill>
                          <a:latin typeface="Calibri"/>
                        </a:rPr>
                        <a:t> </a:t>
                      </a:r>
                    </a:p>
                  </a:txBody>
                  <a:tcPr marL="6360" marR="6360" marT="6360"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5"/>
                  </a:ext>
                </a:extLst>
              </a:tr>
              <a:tr h="165358">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26</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6"/>
                  </a:ext>
                </a:extLst>
              </a:tr>
              <a:tr h="171718">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dirty="0">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27</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7"/>
                  </a:ext>
                </a:extLst>
              </a:tr>
              <a:tr h="165358">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28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Pentecôte</a:t>
                      </a:r>
                    </a:p>
                  </a:txBody>
                  <a:tcPr marL="6360" marR="6360" marT="6360" marB="0">
                    <a:lnL>
                      <a:noFill/>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rowSpan="2">
                  <a:txBody>
                    <a:bodyPr/>
                    <a:lstStyle/>
                    <a:p>
                      <a:pPr marL="0" algn="ctr" defTabSz="914400" rtl="0" eaLnBrk="1" fontAlgn="ctr" latinLnBrk="0" hangingPunct="1"/>
                      <a:r>
                        <a:rPr lang="fr-FR" sz="800" b="1" i="0" u="none" strike="noStrike" kern="1200" dirty="0">
                          <a:solidFill>
                            <a:srgbClr val="000000"/>
                          </a:solidFill>
                          <a:latin typeface="Calibri"/>
                          <a:ea typeface="+mn-ea"/>
                          <a:cs typeface="+mn-cs"/>
                        </a:rPr>
                        <a:t>SN Short Race</a:t>
                      </a:r>
                    </a:p>
                  </a:txBody>
                  <a:tcPr marL="6360" marR="6360" marT="636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28</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8"/>
                  </a:ext>
                </a:extLst>
              </a:tr>
              <a:tr h="171718">
                <a:tc>
                  <a:txBody>
                    <a:bodyPr/>
                    <a:lstStyle/>
                    <a:p>
                      <a:pPr algn="l" fontAlgn="b"/>
                      <a:r>
                        <a:rPr lang="fr-FR" sz="900" b="0" i="0" u="none" strike="noStrike">
                          <a:solidFill>
                            <a:srgbClr val="000000"/>
                          </a:solidFill>
                          <a:latin typeface="Calibri"/>
                        </a:rPr>
                        <a:t>sam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lun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dirty="0">
                          <a:solidFill>
                            <a:srgbClr val="000000"/>
                          </a:solidFill>
                          <a:latin typeface="Calibri"/>
                        </a:rPr>
                        <a:t> </a:t>
                      </a:r>
                    </a:p>
                  </a:txBody>
                  <a:tcPr marL="6360" marR="6360" marT="6360" marB="0">
                    <a:lnL>
                      <a:noFill/>
                    </a:lnL>
                    <a:lnR w="12700" cap="flat" cmpd="sng" algn="ctr">
                      <a:solidFill>
                        <a:srgbClr val="000000"/>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v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6360" marR="6360" marT="6360" marB="0" anchor="b">
                    <a:lnL w="1270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jeu</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29</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29"/>
                  </a:ext>
                </a:extLst>
              </a:tr>
              <a:tr h="165358">
                <a:tc>
                  <a:txBody>
                    <a:bodyPr/>
                    <a:lstStyle/>
                    <a:p>
                      <a:pPr algn="l" fontAlgn="b"/>
                      <a:r>
                        <a:rPr lang="fr-FR" sz="900" b="0" i="0" u="none" strike="noStrike">
                          <a:solidFill>
                            <a:srgbClr val="FF0000"/>
                          </a:solidFill>
                          <a:latin typeface="Calibri"/>
                        </a:rPr>
                        <a:t>dim</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FF0000"/>
                          </a:solidFill>
                          <a:latin typeface="Calibri"/>
                        </a:rPr>
                        <a:t>30</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E8E8E8"/>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mar</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30</a:t>
                      </a: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w="1270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algn="l" fontAlgn="b"/>
                      <a:r>
                        <a:rPr lang="fr-FR" sz="900" b="0" i="0" u="none" strike="noStrike">
                          <a:solidFill>
                            <a:srgbClr val="000000"/>
                          </a:solidFill>
                          <a:latin typeface="Calibri"/>
                        </a:rPr>
                        <a:t>ven</a:t>
                      </a:r>
                    </a:p>
                  </a:txBody>
                  <a:tcPr marL="6360" marR="6360" marT="6360" marB="0" anchor="b">
                    <a:lnL w="6350" cap="flat" cmpd="sng" algn="ctr">
                      <a:solidFill>
                        <a:srgbClr val="000000"/>
                      </a:solidFill>
                      <a:prstDash val="solid"/>
                      <a:round/>
                      <a:headEnd type="none" w="med" len="med"/>
                      <a:tailEnd type="none" w="med" len="med"/>
                    </a:lnL>
                    <a:lnR>
                      <a:noFill/>
                    </a:lnR>
                    <a:lnT>
                      <a:noFill/>
                    </a:lnT>
                    <a:lnB>
                      <a:noFill/>
                    </a:lnB>
                    <a:solidFill>
                      <a:schemeClr val="bg1"/>
                    </a:solidFill>
                  </a:tcPr>
                </a:tc>
                <a:tc>
                  <a:txBody>
                    <a:bodyPr/>
                    <a:lstStyle/>
                    <a:p>
                      <a:pPr algn="r" fontAlgn="b"/>
                      <a:r>
                        <a:rPr lang="fr-FR" sz="1000" b="1" i="0" u="none" strike="noStrike">
                          <a:solidFill>
                            <a:srgbClr val="000000"/>
                          </a:solidFill>
                          <a:latin typeface="Calibri"/>
                        </a:rPr>
                        <a:t>30</a:t>
                      </a:r>
                    </a:p>
                  </a:txBody>
                  <a:tcPr marL="6360" marR="6360" marT="6360" marB="0" anchor="b">
                    <a:lnL>
                      <a:noFill/>
                    </a:lnL>
                    <a:lnR>
                      <a:noFill/>
                    </a:lnR>
                    <a:lnT>
                      <a:noFill/>
                    </a:lnT>
                    <a:lnB>
                      <a:noFill/>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endParaRPr lang="fr-FR" sz="900" b="0" i="0" u="none" strike="noStrike">
                        <a:solidFill>
                          <a:srgbClr val="000000"/>
                        </a:solidFill>
                        <a:latin typeface="Calibri"/>
                      </a:endParaRPr>
                    </a:p>
                  </a:txBody>
                  <a:tcPr marL="6360" marR="6360" marT="6360" marB="0" anchor="b">
                    <a:lnL>
                      <a:noFill/>
                    </a:lnL>
                    <a:lnR>
                      <a:noFill/>
                    </a:lnR>
                    <a:lnT>
                      <a:noFill/>
                    </a:lnT>
                    <a:lnB>
                      <a:noFill/>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30"/>
                  </a:ext>
                </a:extLst>
              </a:tr>
              <a:tr h="165358">
                <a:tc>
                  <a:txBody>
                    <a:bodyPr/>
                    <a:lstStyle/>
                    <a:p>
                      <a:pPr algn="l" fontAlgn="b"/>
                      <a:r>
                        <a:rPr lang="fr-FR" sz="900" b="0" i="0" u="none" strike="noStrike">
                          <a:solidFill>
                            <a:srgbClr val="000000"/>
                          </a:solidFill>
                          <a:latin typeface="Calibri"/>
                        </a:rPr>
                        <a:t> </a:t>
                      </a:r>
                    </a:p>
                  </a:txBody>
                  <a:tcPr marL="6360" marR="6360" marT="636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mer</a:t>
                      </a:r>
                    </a:p>
                  </a:txBody>
                  <a:tcPr marL="6360" marR="6360" marT="636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fr-FR" sz="1000" b="1" i="0" u="none" strike="noStrike">
                          <a:solidFill>
                            <a:srgbClr val="000000"/>
                          </a:solidFill>
                          <a:latin typeface="Calibri"/>
                        </a:rPr>
                        <a:t>31</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900" b="0" i="0" u="none" strike="noStrike">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t"/>
                      <a:r>
                        <a:rPr lang="fr-FR" sz="900" b="0" i="0" u="none" strike="noStrike" dirty="0">
                          <a:solidFill>
                            <a:srgbClr val="000000"/>
                          </a:solidFill>
                          <a:latin typeface="Calibri"/>
                        </a:rPr>
                        <a:t> </a:t>
                      </a:r>
                    </a:p>
                  </a:txBody>
                  <a:tcPr marL="6360" marR="6360" marT="6360"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a:solidFill>
                            <a:srgbClr val="000000"/>
                          </a:solidFill>
                          <a:latin typeface="Calibri"/>
                        </a:rPr>
                        <a:t> </a:t>
                      </a:r>
                    </a:p>
                  </a:txBody>
                  <a:tcPr marL="6360" marR="6360" marT="6360"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fr-FR" sz="900" b="0" i="0" u="none" strike="noStrike" dirty="0">
                          <a:solidFill>
                            <a:srgbClr val="000000"/>
                          </a:solidFill>
                          <a:latin typeface="Calibri"/>
                        </a:rPr>
                        <a:t> </a:t>
                      </a:r>
                    </a:p>
                  </a:txBody>
                  <a:tcPr marL="6360" marR="6360" marT="636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31"/>
                  </a:ext>
                </a:extLst>
              </a:tr>
            </a:tbl>
          </a:graphicData>
        </a:graphic>
      </p:graphicFrame>
      <p:graphicFrame>
        <p:nvGraphicFramePr>
          <p:cNvPr id="4" name="Tableau 3"/>
          <p:cNvGraphicFramePr>
            <a:graphicFrameLocks noGrp="1"/>
          </p:cNvGraphicFramePr>
          <p:nvPr/>
        </p:nvGraphicFramePr>
        <p:xfrm>
          <a:off x="6120834" y="1005403"/>
          <a:ext cx="5879489" cy="5418667"/>
        </p:xfrm>
        <a:graphic>
          <a:graphicData uri="http://schemas.openxmlformats.org/drawingml/2006/table">
            <a:tbl>
              <a:tblPr/>
              <a:tblGrid>
                <a:gridCol w="276923">
                  <a:extLst>
                    <a:ext uri="{9D8B030D-6E8A-4147-A177-3AD203B41FA5}">
                      <a16:colId xmlns:a16="http://schemas.microsoft.com/office/drawing/2014/main" val="20000"/>
                    </a:ext>
                  </a:extLst>
                </a:gridCol>
                <a:gridCol w="192308">
                  <a:extLst>
                    <a:ext uri="{9D8B030D-6E8A-4147-A177-3AD203B41FA5}">
                      <a16:colId xmlns:a16="http://schemas.microsoft.com/office/drawing/2014/main" val="20001"/>
                    </a:ext>
                  </a:extLst>
                </a:gridCol>
                <a:gridCol w="794872">
                  <a:extLst>
                    <a:ext uri="{9D8B030D-6E8A-4147-A177-3AD203B41FA5}">
                      <a16:colId xmlns:a16="http://schemas.microsoft.com/office/drawing/2014/main" val="20002"/>
                    </a:ext>
                  </a:extLst>
                </a:gridCol>
                <a:gridCol w="638462">
                  <a:extLst>
                    <a:ext uri="{9D8B030D-6E8A-4147-A177-3AD203B41FA5}">
                      <a16:colId xmlns:a16="http://schemas.microsoft.com/office/drawing/2014/main" val="20003"/>
                    </a:ext>
                  </a:extLst>
                </a:gridCol>
                <a:gridCol w="53846">
                  <a:extLst>
                    <a:ext uri="{9D8B030D-6E8A-4147-A177-3AD203B41FA5}">
                      <a16:colId xmlns:a16="http://schemas.microsoft.com/office/drawing/2014/main" val="20004"/>
                    </a:ext>
                  </a:extLst>
                </a:gridCol>
                <a:gridCol w="53846">
                  <a:extLst>
                    <a:ext uri="{9D8B030D-6E8A-4147-A177-3AD203B41FA5}">
                      <a16:colId xmlns:a16="http://schemas.microsoft.com/office/drawing/2014/main" val="20005"/>
                    </a:ext>
                  </a:extLst>
                </a:gridCol>
                <a:gridCol w="53846">
                  <a:extLst>
                    <a:ext uri="{9D8B030D-6E8A-4147-A177-3AD203B41FA5}">
                      <a16:colId xmlns:a16="http://schemas.microsoft.com/office/drawing/2014/main" val="20006"/>
                    </a:ext>
                  </a:extLst>
                </a:gridCol>
                <a:gridCol w="276923">
                  <a:extLst>
                    <a:ext uri="{9D8B030D-6E8A-4147-A177-3AD203B41FA5}">
                      <a16:colId xmlns:a16="http://schemas.microsoft.com/office/drawing/2014/main" val="20007"/>
                    </a:ext>
                  </a:extLst>
                </a:gridCol>
                <a:gridCol w="192308">
                  <a:extLst>
                    <a:ext uri="{9D8B030D-6E8A-4147-A177-3AD203B41FA5}">
                      <a16:colId xmlns:a16="http://schemas.microsoft.com/office/drawing/2014/main" val="20008"/>
                    </a:ext>
                  </a:extLst>
                </a:gridCol>
                <a:gridCol w="638462">
                  <a:extLst>
                    <a:ext uri="{9D8B030D-6E8A-4147-A177-3AD203B41FA5}">
                      <a16:colId xmlns:a16="http://schemas.microsoft.com/office/drawing/2014/main" val="20009"/>
                    </a:ext>
                  </a:extLst>
                </a:gridCol>
                <a:gridCol w="638462">
                  <a:extLst>
                    <a:ext uri="{9D8B030D-6E8A-4147-A177-3AD203B41FA5}">
                      <a16:colId xmlns:a16="http://schemas.microsoft.com/office/drawing/2014/main" val="20010"/>
                    </a:ext>
                  </a:extLst>
                </a:gridCol>
                <a:gridCol w="53846">
                  <a:extLst>
                    <a:ext uri="{9D8B030D-6E8A-4147-A177-3AD203B41FA5}">
                      <a16:colId xmlns:a16="http://schemas.microsoft.com/office/drawing/2014/main" val="20011"/>
                    </a:ext>
                  </a:extLst>
                </a:gridCol>
                <a:gridCol w="53846">
                  <a:extLst>
                    <a:ext uri="{9D8B030D-6E8A-4147-A177-3AD203B41FA5}">
                      <a16:colId xmlns:a16="http://schemas.microsoft.com/office/drawing/2014/main" val="20012"/>
                    </a:ext>
                  </a:extLst>
                </a:gridCol>
                <a:gridCol w="53846">
                  <a:extLst>
                    <a:ext uri="{9D8B030D-6E8A-4147-A177-3AD203B41FA5}">
                      <a16:colId xmlns:a16="http://schemas.microsoft.com/office/drawing/2014/main" val="20013"/>
                    </a:ext>
                  </a:extLst>
                </a:gridCol>
                <a:gridCol w="276923">
                  <a:extLst>
                    <a:ext uri="{9D8B030D-6E8A-4147-A177-3AD203B41FA5}">
                      <a16:colId xmlns:a16="http://schemas.microsoft.com/office/drawing/2014/main" val="20014"/>
                    </a:ext>
                  </a:extLst>
                </a:gridCol>
                <a:gridCol w="192308">
                  <a:extLst>
                    <a:ext uri="{9D8B030D-6E8A-4147-A177-3AD203B41FA5}">
                      <a16:colId xmlns:a16="http://schemas.microsoft.com/office/drawing/2014/main" val="20015"/>
                    </a:ext>
                  </a:extLst>
                </a:gridCol>
                <a:gridCol w="638462">
                  <a:extLst>
                    <a:ext uri="{9D8B030D-6E8A-4147-A177-3AD203B41FA5}">
                      <a16:colId xmlns:a16="http://schemas.microsoft.com/office/drawing/2014/main" val="20016"/>
                    </a:ext>
                  </a:extLst>
                </a:gridCol>
                <a:gridCol w="638462">
                  <a:extLst>
                    <a:ext uri="{9D8B030D-6E8A-4147-A177-3AD203B41FA5}">
                      <a16:colId xmlns:a16="http://schemas.microsoft.com/office/drawing/2014/main" val="20017"/>
                    </a:ext>
                  </a:extLst>
                </a:gridCol>
                <a:gridCol w="53846">
                  <a:extLst>
                    <a:ext uri="{9D8B030D-6E8A-4147-A177-3AD203B41FA5}">
                      <a16:colId xmlns:a16="http://schemas.microsoft.com/office/drawing/2014/main" val="20018"/>
                    </a:ext>
                  </a:extLst>
                </a:gridCol>
                <a:gridCol w="53846">
                  <a:extLst>
                    <a:ext uri="{9D8B030D-6E8A-4147-A177-3AD203B41FA5}">
                      <a16:colId xmlns:a16="http://schemas.microsoft.com/office/drawing/2014/main" val="20019"/>
                    </a:ext>
                  </a:extLst>
                </a:gridCol>
                <a:gridCol w="53846">
                  <a:extLst>
                    <a:ext uri="{9D8B030D-6E8A-4147-A177-3AD203B41FA5}">
                      <a16:colId xmlns:a16="http://schemas.microsoft.com/office/drawing/2014/main" val="20020"/>
                    </a:ext>
                  </a:extLst>
                </a:gridCol>
              </a:tblGrid>
              <a:tr h="190686">
                <a:tc gridSpan="7">
                  <a:txBody>
                    <a:bodyPr/>
                    <a:lstStyle/>
                    <a:p>
                      <a:pPr algn="ctr" fontAlgn="ctr"/>
                      <a:r>
                        <a:rPr lang="fr-FR" sz="1200" b="1" i="0" u="none" strike="noStrike" dirty="0">
                          <a:solidFill>
                            <a:srgbClr val="000000"/>
                          </a:solidFill>
                          <a:latin typeface="Calibri"/>
                        </a:rPr>
                        <a:t>juillet 2023</a:t>
                      </a:r>
                    </a:p>
                  </a:txBody>
                  <a:tcPr marL="6356" marR="6356"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ctr"/>
                      <a:r>
                        <a:rPr lang="fr-FR" sz="1200" b="1" i="0" u="none" strike="noStrike">
                          <a:solidFill>
                            <a:srgbClr val="000000"/>
                          </a:solidFill>
                          <a:latin typeface="Calibri"/>
                        </a:rPr>
                        <a:t>août 2023</a:t>
                      </a:r>
                    </a:p>
                  </a:txBody>
                  <a:tcPr marL="6356" marR="6356"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7">
                  <a:txBody>
                    <a:bodyPr/>
                    <a:lstStyle/>
                    <a:p>
                      <a:pPr algn="ctr" fontAlgn="ctr"/>
                      <a:r>
                        <a:rPr lang="fr-FR" sz="1200" b="1" i="0" u="none" strike="noStrike">
                          <a:solidFill>
                            <a:srgbClr val="000000"/>
                          </a:solidFill>
                          <a:latin typeface="Calibri"/>
                        </a:rPr>
                        <a:t>septembre 2023</a:t>
                      </a:r>
                    </a:p>
                  </a:txBody>
                  <a:tcPr marL="6356" marR="6356" marT="63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173207">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000" b="1" i="0" u="none" strike="noStrike">
                          <a:solidFill>
                            <a:srgbClr val="000000"/>
                          </a:solidFill>
                          <a:latin typeface="Calibri"/>
                        </a:rPr>
                        <a:t>1</a:t>
                      </a: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000" b="1" i="0" u="none" strike="noStrike">
                          <a:solidFill>
                            <a:srgbClr val="000000"/>
                          </a:solidFill>
                          <a:latin typeface="Calibri"/>
                        </a:rPr>
                        <a:t>1</a:t>
                      </a: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000" b="1" i="0" u="none" strike="noStrike">
                          <a:solidFill>
                            <a:srgbClr val="000000"/>
                          </a:solidFill>
                          <a:latin typeface="Calibri"/>
                        </a:rPr>
                        <a:t>1</a:t>
                      </a: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w="6350" cap="flat" cmpd="sng" algn="ctr">
                      <a:solidFill>
                        <a:srgbClr val="000000"/>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1"/>
                  </a:ext>
                </a:extLst>
              </a:tr>
              <a:tr h="171618">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2"/>
                  </a:ext>
                </a:extLst>
              </a:tr>
              <a:tr h="171618">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3</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3</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3</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gridSpan="2">
                  <a:txBody>
                    <a:bodyPr/>
                    <a:lstStyle/>
                    <a:p>
                      <a:pPr algn="ctr" fontAlgn="ctr"/>
                      <a:r>
                        <a:rPr lang="fr-FR" sz="800" b="1" i="0" u="none" strike="noStrike" dirty="0">
                          <a:solidFill>
                            <a:srgbClr val="000000"/>
                          </a:solidFill>
                          <a:latin typeface="Calibri"/>
                        </a:rPr>
                        <a:t>SNM</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6356" marR="6356" marT="6356"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3"/>
                  </a:ext>
                </a:extLst>
              </a:tr>
              <a:tr h="165261">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4"/>
                  </a:ext>
                </a:extLst>
              </a:tr>
              <a:tr h="165261">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5</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5</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5</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5"/>
                  </a:ext>
                </a:extLst>
              </a:tr>
              <a:tr h="171618">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6"/>
                  </a:ext>
                </a:extLst>
              </a:tr>
              <a:tr h="171618">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7"/>
                  </a:ext>
                </a:extLst>
              </a:tr>
              <a:tr h="165261">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FF"/>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8"/>
                  </a:ext>
                </a:extLst>
              </a:tr>
              <a:tr h="165261">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9</a:t>
                      </a:r>
                    </a:p>
                  </a:txBody>
                  <a:tcPr marL="6356" marR="6356" marT="6356" marB="0" anchor="b">
                    <a:lnL>
                      <a:noFill/>
                    </a:lnL>
                    <a:lnR>
                      <a:noFill/>
                    </a:lnR>
                    <a:lnT>
                      <a:noFill/>
                    </a:lnT>
                    <a:lnB>
                      <a:noFill/>
                    </a:lnB>
                  </a:tcPr>
                </a:tc>
                <a:tc>
                  <a:txBody>
                    <a:bodyPr/>
                    <a:lstStyle/>
                    <a:p>
                      <a:pPr algn="l" fontAlgn="t"/>
                      <a:r>
                        <a:rPr lang="fr-FR" sz="900" b="0" i="0" u="none" strike="noStrike" dirty="0">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09"/>
                  </a:ext>
                </a:extLst>
              </a:tr>
              <a:tr h="165261">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10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0"/>
                  </a:ext>
                </a:extLst>
              </a:tr>
              <a:tr h="171618">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11</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11</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11</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1"/>
                  </a:ext>
                </a:extLst>
              </a:tr>
              <a:tr h="165261">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12</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rowSpan="5">
                  <a:txBody>
                    <a:bodyPr/>
                    <a:lstStyle/>
                    <a:p>
                      <a:pPr algn="ctr" fontAlgn="ctr"/>
                      <a:r>
                        <a:rPr lang="fr-FR" sz="800" b="1" i="0" u="none" strike="noStrike" dirty="0" err="1">
                          <a:solidFill>
                            <a:srgbClr val="000000"/>
                          </a:solidFill>
                          <a:latin typeface="Calibri"/>
                        </a:rPr>
                        <a:t>Chpts</a:t>
                      </a:r>
                      <a:r>
                        <a:rPr lang="fr-FR" sz="800" b="1" i="0" u="none" strike="noStrike" dirty="0">
                          <a:solidFill>
                            <a:srgbClr val="000000"/>
                          </a:solidFill>
                          <a:latin typeface="Calibri"/>
                        </a:rPr>
                        <a:t> de France Vitesse,</a:t>
                      </a:r>
                      <a:br>
                        <a:rPr lang="fr-FR" sz="800" b="1" i="0" u="none" strike="noStrike" dirty="0">
                          <a:solidFill>
                            <a:srgbClr val="000000"/>
                          </a:solidFill>
                          <a:latin typeface="Calibri"/>
                        </a:rPr>
                      </a:br>
                      <a:r>
                        <a:rPr lang="fr-FR" sz="800" b="1" i="0" u="none" strike="noStrike" dirty="0">
                          <a:solidFill>
                            <a:srgbClr val="000000"/>
                          </a:solidFill>
                          <a:latin typeface="Calibri"/>
                        </a:rPr>
                        <a:t>Paracanoë,</a:t>
                      </a:r>
                      <a:br>
                        <a:rPr lang="fr-FR" sz="800" b="1" i="0" u="none" strike="noStrike" dirty="0">
                          <a:solidFill>
                            <a:srgbClr val="000000"/>
                          </a:solidFill>
                          <a:latin typeface="Calibri"/>
                        </a:rPr>
                      </a:br>
                      <a:r>
                        <a:rPr lang="fr-FR" sz="800" b="1" i="0" u="none" strike="noStrike" dirty="0">
                          <a:solidFill>
                            <a:srgbClr val="000000"/>
                          </a:solidFill>
                          <a:latin typeface="Calibri"/>
                        </a:rPr>
                        <a:t>France minime</a:t>
                      </a:r>
                      <a:br>
                        <a:rPr lang="fr-FR" sz="800" b="1" i="0" u="none" strike="noStrike" dirty="0">
                          <a:solidFill>
                            <a:srgbClr val="000000"/>
                          </a:solidFill>
                          <a:latin typeface="Calibri"/>
                        </a:rPr>
                      </a:br>
                      <a:r>
                        <a:rPr lang="fr-FR" sz="800" b="1" i="0" u="none" strike="noStrike" dirty="0">
                          <a:solidFill>
                            <a:srgbClr val="000000"/>
                          </a:solidFill>
                          <a:latin typeface="Calibri"/>
                        </a:rPr>
                        <a:t>à Poses</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l" fontAlgn="t"/>
                      <a:r>
                        <a:rPr lang="fr-FR" sz="900" b="0" i="0" u="none" strike="noStrike">
                          <a:solidFill>
                            <a:srgbClr val="000000"/>
                          </a:solidFill>
                          <a:latin typeface="Calibri"/>
                        </a:rPr>
                        <a:t> </a:t>
                      </a:r>
                    </a:p>
                  </a:txBody>
                  <a:tcPr marL="6356" marR="6356" marT="6356"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2"/>
                  </a:ext>
                </a:extLst>
              </a:tr>
              <a:tr h="171618">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13</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900" b="0" i="0" u="none" strike="noStrike">
                          <a:solidFill>
                            <a:srgbClr val="000000"/>
                          </a:solidFill>
                          <a:latin typeface="Calibri"/>
                        </a:rPr>
                        <a:t> </a:t>
                      </a:r>
                    </a:p>
                  </a:txBody>
                  <a:tcPr marL="6356" marR="6356" marT="6356"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13</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13</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3"/>
                  </a:ext>
                </a:extLst>
              </a:tr>
              <a:tr h="165261">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r" fontAlgn="b"/>
                      <a:r>
                        <a:rPr lang="fr-FR" sz="1000" b="1" i="0" u="none" strike="noStrike">
                          <a:solidFill>
                            <a:srgbClr val="000000"/>
                          </a:solidFill>
                          <a:latin typeface="Calibri"/>
                        </a:rPr>
                        <a:t>14</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solidFill>
                      <a:srgbClr val="D8D8D8"/>
                    </a:solidFill>
                  </a:tcPr>
                </a:tc>
                <a:tc vMerge="1">
                  <a:txBody>
                    <a:bodyPr/>
                    <a:lstStyle/>
                    <a:p>
                      <a:endParaRPr lang="fr-FR"/>
                    </a:p>
                  </a:txBody>
                  <a:tcPr/>
                </a:tc>
                <a:tc>
                  <a:txBody>
                    <a:bodyPr/>
                    <a:lstStyle/>
                    <a:p>
                      <a:pPr algn="l" fontAlgn="t"/>
                      <a:r>
                        <a:rPr lang="fr-FR" sz="900" b="0" i="0" u="none" strike="noStrike">
                          <a:solidFill>
                            <a:srgbClr val="000000"/>
                          </a:solidFill>
                          <a:latin typeface="Calibri"/>
                        </a:rPr>
                        <a:t> </a:t>
                      </a:r>
                    </a:p>
                  </a:txBody>
                  <a:tcPr marL="6356" marR="6356" marT="6356"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8D8D8"/>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4"/>
                  </a:ext>
                </a:extLst>
              </a:tr>
              <a:tr h="171618">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15</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900" b="0" i="0" u="none" strike="noStrike">
                          <a:solidFill>
                            <a:srgbClr val="000000"/>
                          </a:solidFill>
                          <a:latin typeface="Calibri"/>
                        </a:rPr>
                        <a:t> </a:t>
                      </a:r>
                    </a:p>
                  </a:txBody>
                  <a:tcPr marL="6356" marR="6356" marT="6356"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solidFill>
                      <a:srgbClr val="D8D8D8"/>
                    </a:solidFill>
                  </a:tcPr>
                </a:tc>
                <a:tc>
                  <a:txBody>
                    <a:bodyPr/>
                    <a:lstStyle/>
                    <a:p>
                      <a:pPr algn="r" fontAlgn="b"/>
                      <a:r>
                        <a:rPr lang="fr-FR" sz="1000" b="1" i="0" u="none" strike="noStrike">
                          <a:solidFill>
                            <a:srgbClr val="000000"/>
                          </a:solidFill>
                          <a:latin typeface="Calibri"/>
                        </a:rPr>
                        <a:t>15</a:t>
                      </a:r>
                    </a:p>
                  </a:txBody>
                  <a:tcPr marL="6356" marR="6356" marT="6356" marB="0" anchor="b">
                    <a:lnL>
                      <a:noFill/>
                    </a:lnL>
                    <a:lnR>
                      <a:noFill/>
                    </a:lnR>
                    <a:lnT>
                      <a:noFill/>
                    </a:lnT>
                    <a:lnB>
                      <a:noFill/>
                    </a:lnB>
                    <a:solidFill>
                      <a:srgbClr val="D8D8D8"/>
                    </a:solidFill>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8D8D8"/>
                    </a:solidFill>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D8D8D8"/>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15</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5"/>
                  </a:ext>
                </a:extLst>
              </a:tr>
              <a:tr h="171618">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16</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vMerge="1">
                  <a:txBody>
                    <a:bodyPr/>
                    <a:lstStyle/>
                    <a:p>
                      <a:endParaRPr lang="fr-FR"/>
                    </a:p>
                  </a:txBody>
                  <a:tcPr/>
                </a:tc>
                <a:tc>
                  <a:txBody>
                    <a:bodyPr/>
                    <a:lstStyle/>
                    <a:p>
                      <a:pPr algn="l" fontAlgn="t"/>
                      <a:r>
                        <a:rPr lang="fr-FR" sz="900" b="0" i="0" u="none" strike="noStrike">
                          <a:solidFill>
                            <a:srgbClr val="000000"/>
                          </a:solidFill>
                          <a:latin typeface="Calibri"/>
                        </a:rPr>
                        <a:t> </a:t>
                      </a:r>
                    </a:p>
                  </a:txBody>
                  <a:tcPr marL="6356" marR="6356" marT="6356" marB="0">
                    <a:lnL w="12700" cap="flat" cmpd="sng" algn="ctr">
                      <a:solidFill>
                        <a:schemeClr val="tx1"/>
                      </a:solidFill>
                      <a:prstDash val="solid"/>
                      <a:round/>
                      <a:headEnd type="none" w="med" len="med"/>
                      <a:tailEnd type="none" w="med" len="med"/>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6"/>
                  </a:ext>
                </a:extLst>
              </a:tr>
              <a:tr h="165261">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17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7"/>
                  </a:ext>
                </a:extLst>
              </a:tr>
              <a:tr h="171618">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8"/>
                  </a:ext>
                </a:extLst>
              </a:tr>
              <a:tr h="171618">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19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19"/>
                  </a:ext>
                </a:extLst>
              </a:tr>
              <a:tr h="165261">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20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0"/>
                  </a:ext>
                </a:extLst>
              </a:tr>
              <a:tr h="171618">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21</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21</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21</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1"/>
                  </a:ext>
                </a:extLst>
              </a:tr>
              <a:tr h="171618">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22</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2"/>
                  </a:ext>
                </a:extLst>
              </a:tr>
              <a:tr h="165261">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23</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23</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23</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rowSpan="2" gridSpan="2">
                  <a:txBody>
                    <a:bodyPr/>
                    <a:lstStyle/>
                    <a:p>
                      <a:pPr algn="ctr" fontAlgn="ctr"/>
                      <a:r>
                        <a:rPr lang="fr-FR" sz="800" b="1" i="0" u="none" strike="noStrike" dirty="0">
                          <a:solidFill>
                            <a:srgbClr val="000000"/>
                          </a:solidFill>
                          <a:latin typeface="Calibri"/>
                        </a:rPr>
                        <a:t>Championnats de France de Marathon à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rowSpan="2" h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6356" marR="6356" marT="6356"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3"/>
                  </a:ext>
                </a:extLst>
              </a:tr>
              <a:tr h="171618">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24</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24</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gridSpan="2" vMerge="1">
                  <a:txBody>
                    <a:bodyPr/>
                    <a:lstStyle/>
                    <a:p>
                      <a:endParaRPr lang="fr-FR"/>
                    </a:p>
                  </a:txBody>
                  <a:tcPr/>
                </a:tc>
                <a:tc hMerge="1" vMerge="1">
                  <a:txBody>
                    <a:bodyPr/>
                    <a:lstStyle/>
                    <a:p>
                      <a:endParaRPr lang="fr-FR"/>
                    </a:p>
                  </a:txBody>
                  <a:tcPr/>
                </a:tc>
                <a:tc>
                  <a:txBody>
                    <a:bodyPr/>
                    <a:lstStyle/>
                    <a:p>
                      <a:pPr algn="l" fontAlgn="b"/>
                      <a:endParaRPr lang="fr-FR" sz="900" b="0" i="0" u="none" strike="noStrike">
                        <a:solidFill>
                          <a:srgbClr val="000000"/>
                        </a:solidFill>
                        <a:latin typeface="Calibri"/>
                      </a:endParaRPr>
                    </a:p>
                  </a:txBody>
                  <a:tcPr marL="6356" marR="6356" marT="6356"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4"/>
                  </a:ext>
                </a:extLst>
              </a:tr>
              <a:tr h="171618">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25</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25</a:t>
                      </a:r>
                    </a:p>
                  </a:txBody>
                  <a:tcPr marL="6356" marR="6356" marT="6356" marB="0" anchor="b">
                    <a:lnL>
                      <a:noFill/>
                    </a:lnL>
                    <a:lnR>
                      <a:noFill/>
                    </a:lnR>
                    <a:lnT>
                      <a:noFill/>
                    </a:lnT>
                    <a:lnB>
                      <a:noFill/>
                    </a:lnB>
                  </a:tcPr>
                </a:tc>
                <a:tc>
                  <a:txBody>
                    <a:bodyPr/>
                    <a:lstStyle/>
                    <a:p>
                      <a:pPr algn="l" fontAlgn="t"/>
                      <a:r>
                        <a:rPr lang="fr-FR" sz="900" b="0" i="0" u="none" strike="noStrike" dirty="0">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25</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5"/>
                  </a:ext>
                </a:extLst>
              </a:tr>
              <a:tr h="166850">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26</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rowSpan="2" gridSpan="2">
                  <a:txBody>
                    <a:bodyPr/>
                    <a:lstStyle/>
                    <a:p>
                      <a:pPr algn="ctr" fontAlgn="ctr"/>
                      <a:r>
                        <a:rPr lang="fr-FR" sz="800" b="1" i="0" u="none" strike="noStrike" dirty="0">
                          <a:solidFill>
                            <a:srgbClr val="000000"/>
                          </a:solidFill>
                          <a:latin typeface="Calibri"/>
                        </a:rPr>
                        <a:t>Championnats de France Short Race à ?</a:t>
                      </a:r>
                    </a:p>
                  </a:txBody>
                  <a:tcPr marL="6356" marR="6356" marT="63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2D69A"/>
                    </a:solidFill>
                  </a:tcPr>
                </a:tc>
                <a:tc rowSpan="2" hMerge="1">
                  <a:txBody>
                    <a:bodyPr/>
                    <a:lstStyle/>
                    <a:p>
                      <a:endParaRPr lang="fr-FR"/>
                    </a:p>
                  </a:txBody>
                  <a:tcPr/>
                </a:tc>
                <a:tc>
                  <a:txBody>
                    <a:bodyPr/>
                    <a:lstStyle/>
                    <a:p>
                      <a:pPr algn="l" fontAlgn="b"/>
                      <a:r>
                        <a:rPr lang="fr-FR" sz="900" b="0" i="0" u="none" strike="noStrike">
                          <a:solidFill>
                            <a:srgbClr val="000000"/>
                          </a:solidFill>
                          <a:latin typeface="Calibri"/>
                        </a:rPr>
                        <a:t> </a:t>
                      </a:r>
                    </a:p>
                  </a:txBody>
                  <a:tcPr marL="6356" marR="6356" marT="6356" marB="0" anchor="b">
                    <a:lnL w="12700" cap="flat" cmpd="sng" algn="ctr">
                      <a:solidFill>
                        <a:schemeClr val="tx1"/>
                      </a:solidFill>
                      <a:prstDash val="solid"/>
                      <a:round/>
                      <a:headEnd type="none" w="med" len="med"/>
                      <a:tailEnd type="none" w="med" len="med"/>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26</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6"/>
                  </a:ext>
                </a:extLst>
              </a:tr>
              <a:tr h="171618">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27</a:t>
                      </a:r>
                    </a:p>
                  </a:txBody>
                  <a:tcPr marL="6356" marR="6356" marT="6356" marB="0" anchor="b">
                    <a:lnL>
                      <a:noFill/>
                    </a:lnL>
                    <a:lnR>
                      <a:noFill/>
                    </a:lnR>
                    <a:lnT>
                      <a:noFill/>
                    </a:lnT>
                    <a:lnB>
                      <a:noFill/>
                    </a:lnB>
                  </a:tcPr>
                </a:tc>
                <a:tc>
                  <a:txBody>
                    <a:bodyPr/>
                    <a:lstStyle/>
                    <a:p>
                      <a:pPr algn="l" fontAlgn="t"/>
                      <a:r>
                        <a:rPr lang="fr-FR" sz="900" b="0" i="0" u="none" strike="noStrike" dirty="0">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dirty="0">
                          <a:solidFill>
                            <a:srgbClr val="FF0000"/>
                          </a:solidFill>
                          <a:latin typeface="Calibri"/>
                        </a:rPr>
                        <a:t>27</a:t>
                      </a:r>
                    </a:p>
                  </a:txBody>
                  <a:tcPr marL="6356" marR="6356" marT="6356" marB="0" anchor="b">
                    <a:lnL>
                      <a:noFill/>
                    </a:lnL>
                    <a:lnR w="12700" cap="flat" cmpd="sng" algn="ctr">
                      <a:solidFill>
                        <a:schemeClr val="tx1"/>
                      </a:solidFill>
                      <a:prstDash val="solid"/>
                      <a:round/>
                      <a:headEnd type="none" w="med" len="med"/>
                      <a:tailEnd type="none" w="med" len="med"/>
                    </a:lnR>
                    <a:lnT>
                      <a:noFill/>
                    </a:lnT>
                    <a:lnB>
                      <a:noFill/>
                    </a:lnB>
                  </a:tcPr>
                </a:tc>
                <a:tc gridSpan="2" vMerge="1">
                  <a:txBody>
                    <a:bodyPr/>
                    <a:lstStyle/>
                    <a:p>
                      <a:endParaRPr lang="fr-FR"/>
                    </a:p>
                  </a:txBody>
                  <a:tcPr/>
                </a:tc>
                <a:tc hMerge="1" vMerge="1">
                  <a:txBody>
                    <a:bodyPr/>
                    <a:lstStyle/>
                    <a:p>
                      <a:endParaRPr lang="fr-FR"/>
                    </a:p>
                  </a:txBody>
                  <a:tcPr/>
                </a:tc>
                <a:tc>
                  <a:txBody>
                    <a:bodyPr/>
                    <a:lstStyle/>
                    <a:p>
                      <a:pPr algn="l" fontAlgn="b"/>
                      <a:r>
                        <a:rPr lang="fr-FR" sz="900" b="0" i="0" u="none" strike="noStrike">
                          <a:solidFill>
                            <a:srgbClr val="000000"/>
                          </a:solidFill>
                          <a:latin typeface="Calibri"/>
                        </a:rPr>
                        <a:t> </a:t>
                      </a:r>
                    </a:p>
                  </a:txBody>
                  <a:tcPr marL="6356" marR="6356" marT="6356" marB="0" anchor="b">
                    <a:lnL w="12700" cap="flat" cmpd="sng" algn="ctr">
                      <a:solidFill>
                        <a:schemeClr val="tx1"/>
                      </a:solidFill>
                      <a:prstDash val="solid"/>
                      <a:round/>
                      <a:headEnd type="none" w="med" len="med"/>
                      <a:tailEnd type="none" w="med" len="med"/>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27</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7"/>
                  </a:ext>
                </a:extLst>
              </a:tr>
              <a:tr h="165261">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dirty="0">
                          <a:solidFill>
                            <a:srgbClr val="000000"/>
                          </a:solidFill>
                          <a:latin typeface="Calibri"/>
                        </a:rPr>
                        <a:t> </a:t>
                      </a:r>
                    </a:p>
                  </a:txBody>
                  <a:tcPr marL="6356" marR="6356" marT="6356" marB="0">
                    <a:lnL>
                      <a:noFill/>
                    </a:lnL>
                    <a:lnR>
                      <a:noFill/>
                    </a:lnR>
                    <a:lnT w="12700" cap="flat" cmpd="sng" algn="ctr">
                      <a:solidFill>
                        <a:schemeClr val="tx1"/>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28</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8"/>
                  </a:ext>
                </a:extLst>
              </a:tr>
              <a:tr h="165261">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mar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ven</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29</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29"/>
                  </a:ext>
                </a:extLst>
              </a:tr>
              <a:tr h="165261">
                <a:tc>
                  <a:txBody>
                    <a:bodyPr/>
                    <a:lstStyle/>
                    <a:p>
                      <a:pPr algn="l" fontAlgn="b"/>
                      <a:r>
                        <a:rPr lang="fr-FR" sz="900" b="0" i="0" u="none" strike="noStrike">
                          <a:solidFill>
                            <a:srgbClr val="FF0000"/>
                          </a:solidFill>
                          <a:latin typeface="Calibri"/>
                        </a:rPr>
                        <a:t>dim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FF0000"/>
                          </a:solidFill>
                          <a:latin typeface="Calibri"/>
                        </a:rPr>
                        <a:t>30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mer</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30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sam</a:t>
                      </a:r>
                    </a:p>
                  </a:txBody>
                  <a:tcPr marL="6356" marR="6356" marT="635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fr-FR" sz="1000" b="1" i="0" u="none" strike="noStrike">
                          <a:solidFill>
                            <a:srgbClr val="000000"/>
                          </a:solidFill>
                          <a:latin typeface="Calibri"/>
                        </a:rPr>
                        <a:t>30</a:t>
                      </a:r>
                    </a:p>
                  </a:txBody>
                  <a:tcPr marL="6356" marR="6356" marT="6356" marB="0" anchor="b">
                    <a:lnL>
                      <a:noFill/>
                    </a:lnL>
                    <a:lnR>
                      <a:noFill/>
                    </a:lnR>
                    <a:lnT>
                      <a:noFill/>
                    </a:lnT>
                    <a:lnB>
                      <a:noFill/>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endParaRPr lang="fr-FR" sz="900" b="0" i="0" u="none" strike="noStrike">
                        <a:solidFill>
                          <a:srgbClr val="000000"/>
                        </a:solidFill>
                        <a:latin typeface="Calibri"/>
                      </a:endParaRPr>
                    </a:p>
                  </a:txBody>
                  <a:tcPr marL="6356" marR="6356" marT="6356" marB="0" anchor="b">
                    <a:lnL>
                      <a:noFill/>
                    </a:lnL>
                    <a:lnR>
                      <a:noFill/>
                    </a:lnR>
                    <a:lnT>
                      <a:noFill/>
                    </a:lnT>
                    <a:lnB>
                      <a:noFill/>
                    </a:lnB>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030"/>
                  </a:ext>
                </a:extLst>
              </a:tr>
              <a:tr h="165261">
                <a:tc>
                  <a:txBody>
                    <a:bodyPr/>
                    <a:lstStyle/>
                    <a:p>
                      <a:pPr algn="l" fontAlgn="b"/>
                      <a:r>
                        <a:rPr lang="fr-FR" sz="900" b="0" i="0" u="none" strike="noStrike">
                          <a:solidFill>
                            <a:srgbClr val="000000"/>
                          </a:solidFill>
                          <a:latin typeface="Calibri"/>
                        </a:rPr>
                        <a:t>lun</a:t>
                      </a:r>
                    </a:p>
                  </a:txBody>
                  <a:tcPr marL="6356" marR="6356" marT="63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000" b="1" i="0" u="none" strike="noStrike">
                          <a:solidFill>
                            <a:srgbClr val="000000"/>
                          </a:solidFill>
                          <a:latin typeface="Calibri"/>
                        </a:rPr>
                        <a:t>31</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0000"/>
                    </a:solidFill>
                  </a:tcPr>
                </a:tc>
                <a:tc>
                  <a:txBody>
                    <a:bodyPr/>
                    <a:lstStyle/>
                    <a:p>
                      <a:pPr algn="l" fontAlgn="b"/>
                      <a:r>
                        <a:rPr lang="fr-FR" sz="900" b="0" i="0" u="none" strike="noStrike">
                          <a:solidFill>
                            <a:srgbClr val="000000"/>
                          </a:solidFill>
                          <a:latin typeface="Calibri"/>
                        </a:rPr>
                        <a:t>jeu</a:t>
                      </a:r>
                    </a:p>
                  </a:txBody>
                  <a:tcPr marL="6356" marR="6356" marT="63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000" b="1" i="0" u="none" strike="noStrike">
                          <a:solidFill>
                            <a:srgbClr val="000000"/>
                          </a:solidFill>
                          <a:latin typeface="Calibri"/>
                        </a:rPr>
                        <a:t>31</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00B0F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a:noFill/>
                    </a:lnB>
                    <a:solidFill>
                      <a:srgbClr val="FFFF00"/>
                    </a:solidFill>
                  </a:tcPr>
                </a:tc>
                <a:tc>
                  <a:txBody>
                    <a:bodyPr/>
                    <a:lstStyle/>
                    <a:p>
                      <a:pPr algn="l" fontAlgn="b"/>
                      <a:r>
                        <a:rPr lang="fr-FR" sz="900" b="0" i="0" u="none" strike="noStrike">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a:noFill/>
                    </a:lnB>
                    <a:solidFill>
                      <a:srgbClr val="FF0000"/>
                    </a:solidFill>
                  </a:tcPr>
                </a:tc>
                <a:tc>
                  <a:txBody>
                    <a:bodyPr/>
                    <a:lstStyle/>
                    <a:p>
                      <a:pPr algn="l" fontAlgn="b"/>
                      <a:r>
                        <a:rPr lang="fr-FR" sz="900" b="0" i="0" u="none" strike="noStrike">
                          <a:solidFill>
                            <a:srgbClr val="000000"/>
                          </a:solidFill>
                          <a:latin typeface="Calibri"/>
                        </a:rPr>
                        <a:t> </a:t>
                      </a:r>
                    </a:p>
                  </a:txBody>
                  <a:tcPr marL="6356" marR="6356" marT="6356"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fr-FR" sz="900" b="0" i="0" u="none" strike="noStrike">
                          <a:solidFill>
                            <a:srgbClr val="000000"/>
                          </a:solidFill>
                          <a:latin typeface="Calibri"/>
                        </a:rPr>
                        <a:t> </a:t>
                      </a:r>
                    </a:p>
                  </a:txBody>
                  <a:tcPr marL="6356" marR="6356" marT="6356" marB="0">
                    <a:lnL>
                      <a:noFill/>
                    </a:lnL>
                    <a:lnR>
                      <a:noFill/>
                    </a:lnR>
                    <a:lnT w="6350" cap="flat" cmpd="sng" algn="ctr">
                      <a:solidFill>
                        <a:srgbClr val="A5A5A5"/>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a:solidFill>
                            <a:srgbClr val="000000"/>
                          </a:solidFill>
                          <a:latin typeface="Calibri"/>
                        </a:rPr>
                        <a:t> </a:t>
                      </a:r>
                    </a:p>
                  </a:txBody>
                  <a:tcPr marL="6356" marR="6356" marT="635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fr-FR" sz="900" b="0" i="0" u="none" strike="noStrike" dirty="0">
                          <a:solidFill>
                            <a:srgbClr val="000000"/>
                          </a:solidFill>
                          <a:latin typeface="Calibri"/>
                        </a:rPr>
                        <a:t> </a:t>
                      </a:r>
                    </a:p>
                  </a:txBody>
                  <a:tcPr marL="6356" marR="6356" marT="6356"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31"/>
                  </a:ext>
                </a:extLst>
              </a:tr>
            </a:tbl>
          </a:graphicData>
        </a:graphic>
      </p:graphicFrame>
      <p:sp>
        <p:nvSpPr>
          <p:cNvPr id="5" name="Rectangle à coins arrondis 4"/>
          <p:cNvSpPr/>
          <p:nvPr/>
        </p:nvSpPr>
        <p:spPr>
          <a:xfrm>
            <a:off x="1003412" y="210393"/>
            <a:ext cx="2767475" cy="494283"/>
          </a:xfrm>
          <a:prstGeom prst="wedgeRoundRectCallout">
            <a:avLst>
              <a:gd name="adj1" fmla="val -22437"/>
              <a:gd name="adj2" fmla="val 9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Week-end de Pâques Libourne</a:t>
            </a:r>
          </a:p>
        </p:txBody>
      </p:sp>
      <p:sp>
        <p:nvSpPr>
          <p:cNvPr id="6" name="Rectangle à coins arrondis 5"/>
          <p:cNvSpPr/>
          <p:nvPr/>
        </p:nvSpPr>
        <p:spPr>
          <a:xfrm>
            <a:off x="8709171" y="100669"/>
            <a:ext cx="2943137" cy="672518"/>
          </a:xfrm>
          <a:prstGeom prst="wedgeRoundRectCallout">
            <a:avLst>
              <a:gd name="adj1" fmla="val -22437"/>
              <a:gd name="adj2" fmla="val 9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Pas de candidat</a:t>
            </a:r>
          </a:p>
        </p:txBody>
      </p:sp>
      <p:cxnSp>
        <p:nvCxnSpPr>
          <p:cNvPr id="8" name="Connecteur droit avec flèche 7"/>
          <p:cNvCxnSpPr>
            <a:stCxn id="5" idx="4"/>
          </p:cNvCxnSpPr>
          <p:nvPr/>
        </p:nvCxnSpPr>
        <p:spPr>
          <a:xfrm flipH="1">
            <a:off x="1551963" y="914746"/>
            <a:ext cx="214248" cy="170261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6" idx="4"/>
          </p:cNvCxnSpPr>
          <p:nvPr/>
        </p:nvCxnSpPr>
        <p:spPr>
          <a:xfrm flipH="1">
            <a:off x="9211112" y="1059007"/>
            <a:ext cx="309276" cy="443578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6" idx="4"/>
          </p:cNvCxnSpPr>
          <p:nvPr/>
        </p:nvCxnSpPr>
        <p:spPr>
          <a:xfrm>
            <a:off x="9520388" y="1059007"/>
            <a:ext cx="1645359" cy="390727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Rectangle à coins arrondis 11"/>
          <p:cNvSpPr/>
          <p:nvPr/>
        </p:nvSpPr>
        <p:spPr>
          <a:xfrm>
            <a:off x="2571918" y="4321147"/>
            <a:ext cx="3084415" cy="581947"/>
          </a:xfrm>
          <a:prstGeom prst="wedgeRoundRectCallout">
            <a:avLst>
              <a:gd name="adj1" fmla="val -22437"/>
              <a:gd name="adj2" fmla="val 9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Proposition de faire les sélections sur les résultats des France de Fond comme en 2022 à valider en réunions IR et plénières</a:t>
            </a:r>
          </a:p>
        </p:txBody>
      </p:sp>
      <p:cxnSp>
        <p:nvCxnSpPr>
          <p:cNvPr id="13" name="Connecteur droit avec flèche 12"/>
          <p:cNvCxnSpPr>
            <a:stCxn id="12" idx="4"/>
          </p:cNvCxnSpPr>
          <p:nvPr/>
        </p:nvCxnSpPr>
        <p:spPr>
          <a:xfrm>
            <a:off x="3422075" y="5150421"/>
            <a:ext cx="146513" cy="6111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Rectangle à coins arrondis 13"/>
          <p:cNvSpPr/>
          <p:nvPr/>
        </p:nvSpPr>
        <p:spPr>
          <a:xfrm>
            <a:off x="888775" y="3154546"/>
            <a:ext cx="2767475" cy="494283"/>
          </a:xfrm>
          <a:prstGeom prst="wedgeRoundRectCallout">
            <a:avLst>
              <a:gd name="adj1" fmla="val -22437"/>
              <a:gd name="adj2" fmla="val 9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Le Grau du Roi ?</a:t>
            </a:r>
            <a:br>
              <a:rPr lang="fr-FR" sz="1200" dirty="0"/>
            </a:br>
            <a:r>
              <a:rPr lang="fr-FR" sz="1200" dirty="0"/>
              <a:t>Sélection équipe de France</a:t>
            </a:r>
          </a:p>
        </p:txBody>
      </p:sp>
      <p:cxnSp>
        <p:nvCxnSpPr>
          <p:cNvPr id="15" name="Connecteur droit avec flèche 14"/>
          <p:cNvCxnSpPr>
            <a:stCxn id="14" idx="4"/>
          </p:cNvCxnSpPr>
          <p:nvPr/>
        </p:nvCxnSpPr>
        <p:spPr>
          <a:xfrm flipH="1">
            <a:off x="1019596" y="3858899"/>
            <a:ext cx="631978" cy="88303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cstate="screen"/>
          <a:srcRect/>
          <a:stretch>
            <a:fillRect/>
          </a:stretch>
        </a:blipFill>
        <a:effectLst/>
      </p:bgPr>
    </p:bg>
    <p:spTree>
      <p:nvGrpSpPr>
        <p:cNvPr id="1" name=""/>
        <p:cNvGrpSpPr/>
        <p:nvPr/>
      </p:nvGrpSpPr>
      <p:grpSpPr>
        <a:xfrm>
          <a:off x="0" y="0"/>
          <a:ext cx="0" cy="0"/>
          <a:chOff x="0" y="0"/>
          <a:chExt cx="0" cy="0"/>
        </a:xfrm>
      </p:grpSpPr>
      <p:sp>
        <p:nvSpPr>
          <p:cNvPr id="88066" name="Graphique 24">
            <a:extLst>
              <a:ext uri="{FF2B5EF4-FFF2-40B4-BE49-F238E27FC236}">
                <a16:creationId xmlns:a16="http://schemas.microsoft.com/office/drawing/2014/main" id="{E82AD5C0-B001-4A93-A364-D79DF0401E4A}"/>
              </a:ext>
            </a:extLst>
          </p:cNvPr>
          <p:cNvSpPr>
            <a:spLocks/>
          </p:cNvSpPr>
          <p:nvPr/>
        </p:nvSpPr>
        <p:spPr bwMode="auto">
          <a:xfrm>
            <a:off x="6488113" y="0"/>
            <a:ext cx="5764212" cy="6875462"/>
          </a:xfrm>
          <a:custGeom>
            <a:avLst/>
            <a:gdLst>
              <a:gd name="T0" fmla="*/ 5739951 w 5764343"/>
              <a:gd name="T1" fmla="*/ 6915788 h 6917688"/>
              <a:gd name="T2" fmla="*/ 5764081 w 5764343"/>
              <a:gd name="T3" fmla="*/ 1963 h 6917688"/>
              <a:gd name="T4" fmla="*/ 2311294 w 5764343"/>
              <a:gd name="T5" fmla="*/ 0 h 6917688"/>
              <a:gd name="T6" fmla="*/ 0 w 5764343"/>
              <a:gd name="T7" fmla="*/ 6909442 h 6917688"/>
              <a:gd name="T8" fmla="*/ 5739951 w 5764343"/>
              <a:gd name="T9" fmla="*/ 6915788 h 69176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4343" h="6917688">
                <a:moveTo>
                  <a:pt x="5740211" y="6917688"/>
                </a:moveTo>
                <a:cubicBezTo>
                  <a:pt x="5730293" y="6917537"/>
                  <a:pt x="5755211" y="11639"/>
                  <a:pt x="5764343" y="1963"/>
                </a:cubicBezTo>
                <a:lnTo>
                  <a:pt x="2311400" y="0"/>
                </a:lnTo>
                <a:lnTo>
                  <a:pt x="0" y="6911340"/>
                </a:lnTo>
                <a:lnTo>
                  <a:pt x="5740211" y="6917688"/>
                </a:lnTo>
                <a:close/>
              </a:path>
            </a:pathLst>
          </a:custGeom>
          <a:solidFill>
            <a:srgbClr val="20265B"/>
          </a:solidFill>
          <a:ln>
            <a:noFill/>
          </a:ln>
          <a:extLst>
            <a:ext uri="{91240B29-F687-4F45-9708-019B960494DF}">
              <a14:hiddenLine xmlns:a14="http://schemas.microsoft.com/office/drawing/2010/main" w="12688" cap="flat">
                <a:solidFill>
                  <a:srgbClr val="000000"/>
                </a:solidFill>
                <a:prstDash val="solid"/>
                <a:miter lim="800000"/>
                <a:headEnd/>
                <a:tailEnd/>
              </a14:hiddenLine>
            </a:ext>
          </a:extLst>
        </p:spPr>
        <p:txBody>
          <a:bodyPr anchor="ctr"/>
          <a:lstStyle/>
          <a:p>
            <a:endParaRPr lang="fr-FR" dirty="0"/>
          </a:p>
        </p:txBody>
      </p:sp>
      <p:sp>
        <p:nvSpPr>
          <p:cNvPr id="88067" name="Forme libre : forme 17">
            <a:extLst>
              <a:ext uri="{FF2B5EF4-FFF2-40B4-BE49-F238E27FC236}">
                <a16:creationId xmlns:a16="http://schemas.microsoft.com/office/drawing/2014/main" id="{5575BED3-3589-4BA6-9277-01BC50E74DDC}"/>
              </a:ext>
            </a:extLst>
          </p:cNvPr>
          <p:cNvSpPr>
            <a:spLocks/>
          </p:cNvSpPr>
          <p:nvPr/>
        </p:nvSpPr>
        <p:spPr bwMode="auto">
          <a:xfrm>
            <a:off x="8791575" y="5197475"/>
            <a:ext cx="3429000" cy="1684338"/>
          </a:xfrm>
          <a:custGeom>
            <a:avLst/>
            <a:gdLst>
              <a:gd name="T0" fmla="*/ 4003860 w 3173463"/>
              <a:gd name="T1" fmla="*/ 0 h 1151114"/>
              <a:gd name="T2" fmla="*/ 0 w 3173463"/>
              <a:gd name="T3" fmla="*/ 3607015 h 1151114"/>
              <a:gd name="T4" fmla="*/ 4003863 w 3173463"/>
              <a:gd name="T5" fmla="*/ 3585581 h 1151114"/>
              <a:gd name="T6" fmla="*/ 4003860 w 3173463"/>
              <a:gd name="T7" fmla="*/ 0 h 1151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173463" h="1151114">
                <a:moveTo>
                  <a:pt x="3173460" y="0"/>
                </a:moveTo>
                <a:lnTo>
                  <a:pt x="0" y="1151114"/>
                </a:lnTo>
                <a:lnTo>
                  <a:pt x="3173463" y="1144274"/>
                </a:lnTo>
                <a:cubicBezTo>
                  <a:pt x="3173463" y="786335"/>
                  <a:pt x="3173460" y="357939"/>
                  <a:pt x="3173460" y="0"/>
                </a:cubicBezTo>
                <a:close/>
              </a:path>
            </a:pathLst>
          </a:custGeom>
          <a:solidFill>
            <a:schemeClr val="bg1"/>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sp>
        <p:nvSpPr>
          <p:cNvPr id="88069" name="Forme libre : forme 8">
            <a:extLst>
              <a:ext uri="{FF2B5EF4-FFF2-40B4-BE49-F238E27FC236}">
                <a16:creationId xmlns:a16="http://schemas.microsoft.com/office/drawing/2014/main" id="{EA2264B2-162F-494E-8BCC-7A96D8FA432B}"/>
              </a:ext>
            </a:extLst>
          </p:cNvPr>
          <p:cNvSpPr>
            <a:spLocks/>
          </p:cNvSpPr>
          <p:nvPr/>
        </p:nvSpPr>
        <p:spPr bwMode="auto">
          <a:xfrm>
            <a:off x="-19050" y="-34925"/>
            <a:ext cx="1374775" cy="6927850"/>
          </a:xfrm>
          <a:custGeom>
            <a:avLst/>
            <a:gdLst>
              <a:gd name="T0" fmla="*/ 749198 w 1862000"/>
              <a:gd name="T1" fmla="*/ 1 h 6848568"/>
              <a:gd name="T2" fmla="*/ 0 w 1862000"/>
              <a:gd name="T3" fmla="*/ 1318 h 6848568"/>
              <a:gd name="T4" fmla="*/ 360 w 1862000"/>
              <a:gd name="T5" fmla="*/ 7089223 h 6848568"/>
              <a:gd name="T6" fmla="*/ 64166 w 1862000"/>
              <a:gd name="T7" fmla="*/ 7089223 h 6848568"/>
              <a:gd name="T8" fmla="*/ 749198 w 1862000"/>
              <a:gd name="T9" fmla="*/ 1 h 68485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62000" h="6848568">
                <a:moveTo>
                  <a:pt x="1862000" y="1"/>
                </a:moveTo>
                <a:lnTo>
                  <a:pt x="0" y="1273"/>
                </a:lnTo>
                <a:cubicBezTo>
                  <a:pt x="298" y="2283704"/>
                  <a:pt x="597" y="4566134"/>
                  <a:pt x="895" y="6848565"/>
                </a:cubicBezTo>
                <a:lnTo>
                  <a:pt x="159473" y="6848565"/>
                </a:lnTo>
                <a:cubicBezTo>
                  <a:pt x="138475" y="6854206"/>
                  <a:pt x="1853001" y="-3435"/>
                  <a:pt x="1862000" y="1"/>
                </a:cubicBez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pic>
        <p:nvPicPr>
          <p:cNvPr id="88070" name="Image 12">
            <a:extLst>
              <a:ext uri="{FF2B5EF4-FFF2-40B4-BE49-F238E27FC236}">
                <a16:creationId xmlns:a16="http://schemas.microsoft.com/office/drawing/2014/main" id="{1E069196-B89A-4A95-A87E-7CA0D133EB65}"/>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2088" y="76200"/>
            <a:ext cx="86518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E99AD2AB-1FB8-4BFE-B9DB-5805687871CC}"/>
              </a:ext>
            </a:extLst>
          </p:cNvPr>
          <p:cNvSpPr/>
          <p:nvPr/>
        </p:nvSpPr>
        <p:spPr>
          <a:xfrm>
            <a:off x="7998547" y="5024119"/>
            <a:ext cx="4217729" cy="1850065"/>
          </a:xfrm>
          <a:prstGeom prst="rect">
            <a:avLst/>
          </a:prstGeom>
          <a:solidFill>
            <a:srgbClr val="20265B"/>
          </a:solidFill>
          <a:ln>
            <a:solidFill>
              <a:srgbClr val="2026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8124404" y="1990641"/>
            <a:ext cx="3916545" cy="3539430"/>
          </a:xfrm>
          <a:prstGeom prst="rect">
            <a:avLst/>
          </a:prstGeom>
          <a:noFill/>
        </p:spPr>
        <p:txBody>
          <a:bodyPr wrap="square" rtlCol="0">
            <a:spAutoFit/>
          </a:bodyPr>
          <a:lstStyle/>
          <a:p>
            <a:pPr algn="ctr"/>
            <a:r>
              <a:rPr lang="fr-FR" sz="3200" dirty="0">
                <a:solidFill>
                  <a:schemeClr val="bg1"/>
                </a:solidFill>
              </a:rPr>
              <a:t>Réunion technique Championnats de France Short Race Mantes 2022</a:t>
            </a:r>
          </a:p>
          <a:p>
            <a:pPr algn="ctr"/>
            <a:endParaRPr lang="fr-FR" sz="3200" dirty="0">
              <a:solidFill>
                <a:schemeClr val="bg1"/>
              </a:solidFill>
            </a:endParaRPr>
          </a:p>
          <a:p>
            <a:pPr algn="ctr"/>
            <a:r>
              <a:rPr lang="fr-FR" sz="3200" dirty="0">
                <a:solidFill>
                  <a:schemeClr val="bg1"/>
                </a:solidFill>
              </a:rPr>
              <a:t>Merci pour votre collaboration.</a:t>
            </a:r>
          </a:p>
        </p:txBody>
      </p:sp>
      <p:pic>
        <p:nvPicPr>
          <p:cNvPr id="9" name="Image 8" descr="Affiche France Short Race Mantes la Jolie.jpg"/>
          <p:cNvPicPr>
            <a:picLocks noChangeAspect="1"/>
          </p:cNvPicPr>
          <p:nvPr/>
        </p:nvPicPr>
        <p:blipFill>
          <a:blip r:embed="rId5" cstate="print"/>
          <a:stretch>
            <a:fillRect/>
          </a:stretch>
        </p:blipFill>
        <p:spPr>
          <a:xfrm>
            <a:off x="1453654" y="0"/>
            <a:ext cx="4850256"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529F1BB1-8321-4EFC-B924-BD40A51988C2}"/>
              </a:ext>
            </a:extLst>
          </p:cNvPr>
          <p:cNvGrpSpPr>
            <a:grpSpLocks/>
          </p:cNvGrpSpPr>
          <p:nvPr/>
        </p:nvGrpSpPr>
        <p:grpSpPr bwMode="auto">
          <a:xfrm>
            <a:off x="-14288" y="-26988"/>
            <a:ext cx="895351" cy="6911976"/>
            <a:chOff x="-14514" y="-27214"/>
            <a:chExt cx="895351" cy="6912427"/>
          </a:xfrm>
        </p:grpSpPr>
        <p:sp>
          <p:nvSpPr>
            <p:cNvPr id="4111" name="Forme libre : forme 39">
              <a:extLst>
                <a:ext uri="{FF2B5EF4-FFF2-40B4-BE49-F238E27FC236}">
                  <a16:creationId xmlns:a16="http://schemas.microsoft.com/office/drawing/2014/main" id="{97FEB41C-722F-4D9D-9648-EFA6B427C4C8}"/>
                </a:ext>
              </a:extLst>
            </p:cNvPr>
            <p:cNvSpPr>
              <a:spLocks/>
            </p:cNvSpPr>
            <p:nvPr/>
          </p:nvSpPr>
          <p:spPr bwMode="auto">
            <a:xfrm>
              <a:off x="-14514" y="-27214"/>
              <a:ext cx="895351" cy="6912427"/>
            </a:xfrm>
            <a:custGeom>
              <a:avLst/>
              <a:gdLst>
                <a:gd name="T0" fmla="*/ 482871 w 1219199"/>
                <a:gd name="T1" fmla="*/ 0 h 6847291"/>
                <a:gd name="T2" fmla="*/ 0 w 1219199"/>
                <a:gd name="T3" fmla="*/ 0 h 6847291"/>
                <a:gd name="T4" fmla="*/ 354 w 1219199"/>
                <a:gd name="T5" fmla="*/ 7044565 h 6847291"/>
                <a:gd name="T6" fmla="*/ 63160 w 1219199"/>
                <a:gd name="T7" fmla="*/ 7044565 h 684729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19199" h="6847291">
                  <a:moveTo>
                    <a:pt x="1219200" y="0"/>
                  </a:moveTo>
                  <a:lnTo>
                    <a:pt x="0" y="0"/>
                  </a:lnTo>
                  <a:lnTo>
                    <a:pt x="895" y="6847292"/>
                  </a:lnTo>
                  <a:lnTo>
                    <a:pt x="159473" y="6847292"/>
                  </a:lnTo>
                  <a:lnTo>
                    <a:pt x="1219200" y="0"/>
                  </a:lnTo>
                  <a:close/>
                </a:path>
              </a:pathLst>
            </a:custGeom>
            <a:solidFill>
              <a:srgbClr val="20265B"/>
            </a:solidFill>
            <a:ln>
              <a:noFill/>
            </a:ln>
            <a:extLst>
              <a:ext uri="{91240B29-F687-4F45-9708-019B960494DF}">
                <a14:hiddenLine xmlns:a14="http://schemas.microsoft.com/office/drawing/2010/main" w="2237" cap="flat">
                  <a:solidFill>
                    <a:srgbClr val="000000"/>
                  </a:solidFill>
                  <a:prstDash val="solid"/>
                  <a:miter lim="800000"/>
                  <a:headEnd/>
                  <a:tailEnd/>
                </a14:hiddenLine>
              </a:ext>
            </a:extLst>
          </p:spPr>
          <p:txBody>
            <a:bodyPr anchor="ctr"/>
            <a:lstStyle/>
            <a:p>
              <a:endParaRPr lang="fr-FR"/>
            </a:p>
          </p:txBody>
        </p:sp>
        <p:pic>
          <p:nvPicPr>
            <p:cNvPr id="4112" name="Image 14">
              <a:extLst>
                <a:ext uri="{FF2B5EF4-FFF2-40B4-BE49-F238E27FC236}">
                  <a16:creationId xmlns:a16="http://schemas.microsoft.com/office/drawing/2014/main" id="{28DC6928-B6B6-4FF4-85F0-96B4E8B1B9BA}"/>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37884" y="86785"/>
              <a:ext cx="581669" cy="44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 name="ZoneTexte 4"/>
          <p:cNvSpPr txBox="1"/>
          <p:nvPr/>
        </p:nvSpPr>
        <p:spPr>
          <a:xfrm>
            <a:off x="1051964" y="1408014"/>
            <a:ext cx="10754316" cy="3908762"/>
          </a:xfrm>
          <a:prstGeom prst="rect">
            <a:avLst/>
          </a:prstGeom>
          <a:noFill/>
        </p:spPr>
        <p:txBody>
          <a:bodyPr wrap="square" rtlCol="0">
            <a:spAutoFit/>
          </a:bodyPr>
          <a:lstStyle/>
          <a:p>
            <a:r>
              <a:rPr lang="fr-FR" sz="3200" b="1" dirty="0"/>
              <a:t>Pour le bon déroulement de la réunion:</a:t>
            </a:r>
          </a:p>
          <a:p>
            <a:pPr>
              <a:buFont typeface="Courier New" pitchFamily="49" charset="0"/>
              <a:buChar char="o"/>
            </a:pPr>
            <a:r>
              <a:rPr lang="fr-FR" sz="3200" b="1" dirty="0"/>
              <a:t> Veuillez couper vos caméras </a:t>
            </a:r>
            <a:r>
              <a:rPr lang="fr-FR" sz="2400" dirty="0"/>
              <a:t>(tout le monde n’a pas encore la fibre et la bande passante est meilleure sans caméra)</a:t>
            </a:r>
            <a:endParaRPr lang="fr-FR" sz="3200" dirty="0"/>
          </a:p>
          <a:p>
            <a:pPr>
              <a:buFont typeface="Courier New" pitchFamily="49" charset="0"/>
              <a:buChar char="o"/>
            </a:pPr>
            <a:r>
              <a:rPr lang="fr-FR" sz="3200" b="1" dirty="0"/>
              <a:t> Lever la main pour intervenir, le modérateur vous donnera la parole</a:t>
            </a:r>
          </a:p>
          <a:p>
            <a:pPr>
              <a:buFont typeface="Courier New" pitchFamily="49" charset="0"/>
              <a:buChar char="o"/>
            </a:pPr>
            <a:r>
              <a:rPr lang="fr-FR" sz="3200" b="1" dirty="0"/>
              <a:t> La présentation sera postée sur le Groupe </a:t>
            </a:r>
            <a:r>
              <a:rPr lang="fr-FR" sz="3200" b="1" dirty="0" err="1"/>
              <a:t>WhatsApp</a:t>
            </a:r>
            <a:r>
              <a:rPr lang="fr-FR" sz="3200" b="1" dirty="0"/>
              <a:t>, le QR code est disponible dans la présentation.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537487" y="1998733"/>
            <a:ext cx="9742811" cy="3139321"/>
          </a:xfrm>
          <a:prstGeom prst="rect">
            <a:avLst/>
          </a:prstGeom>
          <a:noFill/>
        </p:spPr>
        <p:txBody>
          <a:bodyPr wrap="square" rtlCol="0">
            <a:spAutoFit/>
          </a:bodyPr>
          <a:lstStyle/>
          <a:p>
            <a:pPr marL="400050" lvl="0" indent="-400050">
              <a:buFont typeface="+mj-lt"/>
              <a:buAutoNum type="romanUcPeriod"/>
            </a:pPr>
            <a:r>
              <a:rPr lang="fr-FR" dirty="0"/>
              <a:t>Mot d’accueil</a:t>
            </a:r>
          </a:p>
          <a:p>
            <a:pPr marL="400050" lvl="0" indent="-400050">
              <a:buFont typeface="+mj-lt"/>
              <a:buAutoNum type="romanUcPeriod"/>
            </a:pPr>
            <a:endParaRPr lang="fr-FR" dirty="0"/>
          </a:p>
          <a:p>
            <a:pPr marL="400050" lvl="0" indent="-400050">
              <a:buFont typeface="+mj-lt"/>
              <a:buAutoNum type="romanUcPeriod"/>
            </a:pPr>
            <a:r>
              <a:rPr lang="fr-FR" dirty="0"/>
              <a:t>Les instances officielles</a:t>
            </a:r>
          </a:p>
          <a:p>
            <a:pPr marL="400050" lvl="0" indent="-400050">
              <a:buFont typeface="+mj-lt"/>
              <a:buAutoNum type="romanUcPeriod"/>
            </a:pPr>
            <a:endParaRPr lang="fr-FR" dirty="0"/>
          </a:p>
          <a:p>
            <a:pPr marL="400050" indent="-400050">
              <a:buFont typeface="+mj-lt"/>
              <a:buAutoNum type="romanUcPeriod"/>
            </a:pPr>
            <a:r>
              <a:rPr lang="fr-FR" dirty="0"/>
              <a:t> Présentation équipe juges - gestion de courses</a:t>
            </a:r>
          </a:p>
          <a:p>
            <a:pPr marL="400050" indent="-400050">
              <a:buFont typeface="+mj-lt"/>
              <a:buAutoNum type="romanUcPeriod"/>
            </a:pPr>
            <a:endParaRPr lang="fr-FR" dirty="0"/>
          </a:p>
          <a:p>
            <a:pPr marL="400050" indent="-400050">
              <a:buFont typeface="+mj-lt"/>
              <a:buAutoNum type="romanUcPeriod"/>
            </a:pPr>
            <a:r>
              <a:rPr lang="fr-FR" dirty="0"/>
              <a:t>Règles sanitaires</a:t>
            </a:r>
          </a:p>
          <a:p>
            <a:pPr marL="400050" indent="-400050">
              <a:buFont typeface="+mj-lt"/>
              <a:buAutoNum type="romanUcPeriod"/>
            </a:pPr>
            <a:endParaRPr lang="fr-FR" dirty="0"/>
          </a:p>
          <a:p>
            <a:pPr marL="400050" indent="-400050">
              <a:buFont typeface="+mj-lt"/>
              <a:buAutoNum type="romanUcPeriod"/>
            </a:pPr>
            <a:r>
              <a:rPr lang="fr-FR" dirty="0"/>
              <a:t>informations techniques</a:t>
            </a:r>
          </a:p>
          <a:p>
            <a:pPr marL="400050" indent="-400050">
              <a:buFont typeface="+mj-lt"/>
              <a:buAutoNum type="romanUcPeriod"/>
            </a:pPr>
            <a:endParaRPr lang="fr-FR" dirty="0"/>
          </a:p>
          <a:p>
            <a:pPr marL="400050" indent="-400050">
              <a:buFont typeface="+mj-lt"/>
              <a:buAutoNum type="romanUcPeriod"/>
            </a:pPr>
            <a:r>
              <a:rPr lang="fr-FR" dirty="0"/>
              <a:t>Information Générales</a:t>
            </a:r>
          </a:p>
        </p:txBody>
      </p:sp>
      <p:sp>
        <p:nvSpPr>
          <p:cNvPr id="3" name="ZoneTexte 2"/>
          <p:cNvSpPr txBox="1"/>
          <p:nvPr/>
        </p:nvSpPr>
        <p:spPr>
          <a:xfrm>
            <a:off x="2006825" y="776835"/>
            <a:ext cx="8148679" cy="523220"/>
          </a:xfrm>
          <a:prstGeom prst="rect">
            <a:avLst/>
          </a:prstGeom>
          <a:noFill/>
        </p:spPr>
        <p:txBody>
          <a:bodyPr wrap="square" rtlCol="0">
            <a:spAutoFit/>
          </a:bodyPr>
          <a:lstStyle/>
          <a:p>
            <a:r>
              <a:rPr lang="fr-FR" sz="2800" b="1" dirty="0"/>
              <a:t>Déroulé de la réunion</a:t>
            </a:r>
          </a:p>
        </p:txBody>
      </p:sp>
    </p:spTree>
    <p:extLst>
      <p:ext uri="{BB962C8B-B14F-4D97-AF65-F5344CB8AC3E}">
        <p14:creationId xmlns:p14="http://schemas.microsoft.com/office/powerpoint/2010/main" val="1719362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0114" y="2969775"/>
            <a:ext cx="8148679" cy="769441"/>
          </a:xfrm>
          <a:prstGeom prst="rect">
            <a:avLst/>
          </a:prstGeom>
          <a:noFill/>
        </p:spPr>
        <p:txBody>
          <a:bodyPr wrap="square" rtlCol="0">
            <a:spAutoFit/>
          </a:bodyPr>
          <a:lstStyle/>
          <a:p>
            <a:pPr algn="ctr"/>
            <a:r>
              <a:rPr lang="fr-FR" sz="4400" b="1" dirty="0"/>
              <a:t>I. Mot d’accueil</a:t>
            </a:r>
          </a:p>
        </p:txBody>
      </p:sp>
    </p:spTree>
    <p:extLst>
      <p:ext uri="{BB962C8B-B14F-4D97-AF65-F5344CB8AC3E}">
        <p14:creationId xmlns:p14="http://schemas.microsoft.com/office/powerpoint/2010/main" val="171936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20114" y="2969775"/>
            <a:ext cx="8148679" cy="769441"/>
          </a:xfrm>
          <a:prstGeom prst="rect">
            <a:avLst/>
          </a:prstGeom>
          <a:noFill/>
        </p:spPr>
        <p:txBody>
          <a:bodyPr wrap="square" rtlCol="0">
            <a:spAutoFit/>
          </a:bodyPr>
          <a:lstStyle/>
          <a:p>
            <a:pPr algn="ctr"/>
            <a:r>
              <a:rPr lang="fr-FR" sz="4400" b="1" dirty="0"/>
              <a:t>II. Les instances officielles</a:t>
            </a:r>
          </a:p>
        </p:txBody>
      </p:sp>
    </p:spTree>
    <p:extLst>
      <p:ext uri="{BB962C8B-B14F-4D97-AF65-F5344CB8AC3E}">
        <p14:creationId xmlns:p14="http://schemas.microsoft.com/office/powerpoint/2010/main" val="1719362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935798002"/>
              </p:ext>
            </p:extLst>
          </p:nvPr>
        </p:nvGraphicFramePr>
        <p:xfrm>
          <a:off x="2152217" y="1199102"/>
          <a:ext cx="8100392" cy="1584960"/>
        </p:xfrm>
        <a:graphic>
          <a:graphicData uri="http://schemas.openxmlformats.org/drawingml/2006/table">
            <a:tbl>
              <a:tblPr firstRow="1" bandRow="1">
                <a:tableStyleId>{5C22544A-7EE6-4342-B048-85BDC9FD1C3A}</a:tableStyleId>
              </a:tblPr>
              <a:tblGrid>
                <a:gridCol w="4050196">
                  <a:extLst>
                    <a:ext uri="{9D8B030D-6E8A-4147-A177-3AD203B41FA5}">
                      <a16:colId xmlns:a16="http://schemas.microsoft.com/office/drawing/2014/main" val="20000"/>
                    </a:ext>
                  </a:extLst>
                </a:gridCol>
                <a:gridCol w="4050196">
                  <a:extLst>
                    <a:ext uri="{9D8B030D-6E8A-4147-A177-3AD203B41FA5}">
                      <a16:colId xmlns:a16="http://schemas.microsoft.com/office/drawing/2014/main" val="20001"/>
                    </a:ext>
                  </a:extLst>
                </a:gridCol>
              </a:tblGrid>
              <a:tr h="356052">
                <a:tc gridSpan="2">
                  <a:txBody>
                    <a:bodyPr/>
                    <a:lstStyle/>
                    <a:p>
                      <a:pPr algn="ctr"/>
                      <a:r>
                        <a:rPr lang="fr-FR" sz="2000" b="1" kern="1200" dirty="0">
                          <a:solidFill>
                            <a:schemeClr val="tx1"/>
                          </a:solidFill>
                          <a:latin typeface="Raleway" panose="020B0503030101060003" pitchFamily="34" charset="0"/>
                          <a:ea typeface="+mn-ea"/>
                          <a:cs typeface="+mn-cs"/>
                        </a:rPr>
                        <a:t>Comité de compétition</a:t>
                      </a:r>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pPr algn="r"/>
                      <a:r>
                        <a:rPr lang="fr-FR" sz="2000" b="1" kern="1200" dirty="0">
                          <a:solidFill>
                            <a:schemeClr val="tx1"/>
                          </a:solidFill>
                          <a:latin typeface="Raleway" panose="020B0503030101060003" pitchFamily="34" charset="0"/>
                          <a:ea typeface="+mn-ea"/>
                          <a:cs typeface="+mn-cs"/>
                        </a:rPr>
                        <a:t>Juge</a:t>
                      </a:r>
                      <a:r>
                        <a:rPr lang="fr-FR" sz="2000" b="1" kern="1200" baseline="0" dirty="0">
                          <a:solidFill>
                            <a:schemeClr val="tx1"/>
                          </a:solidFill>
                          <a:latin typeface="Raleway" panose="020B0503030101060003" pitchFamily="34" charset="0"/>
                          <a:ea typeface="+mn-ea"/>
                          <a:cs typeface="+mn-cs"/>
                        </a:rPr>
                        <a:t> Arbitre</a:t>
                      </a:r>
                      <a:endParaRPr lang="fr-FR" sz="2000" b="1" kern="1200" dirty="0">
                        <a:solidFill>
                          <a:schemeClr val="tx1"/>
                        </a:solidFill>
                        <a:latin typeface="Raleway" panose="020B0503030101060003" pitchFamily="34" charset="0"/>
                        <a:ea typeface="+mn-ea"/>
                        <a:cs typeface="+mn-cs"/>
                      </a:endParaRPr>
                    </a:p>
                  </a:txBody>
                  <a:tcPr marR="180000" marB="36000"/>
                </a:tc>
                <a:tc>
                  <a:txBody>
                    <a:bodyPr/>
                    <a:lstStyle/>
                    <a:p>
                      <a:r>
                        <a:rPr lang="fr-FR" sz="2000" b="1" kern="1200" dirty="0">
                          <a:solidFill>
                            <a:schemeClr val="tx1"/>
                          </a:solidFill>
                          <a:latin typeface="Raleway" panose="020B0503030101060003" pitchFamily="34" charset="0"/>
                          <a:ea typeface="+mn-ea"/>
                          <a:cs typeface="+mn-cs"/>
                        </a:rPr>
                        <a:t>HENNION Michel</a:t>
                      </a:r>
                    </a:p>
                  </a:txBody>
                  <a:tcPr marL="180000"/>
                </a:tc>
                <a:extLst>
                  <a:ext uri="{0D108BD9-81ED-4DB2-BD59-A6C34878D82A}">
                    <a16:rowId xmlns:a16="http://schemas.microsoft.com/office/drawing/2014/main" val="10001"/>
                  </a:ext>
                </a:extLst>
              </a:tr>
              <a:tr h="370840">
                <a:tc>
                  <a:txBody>
                    <a:bodyPr/>
                    <a:lstStyle/>
                    <a:p>
                      <a:pPr algn="r"/>
                      <a:r>
                        <a:rPr lang="fr-FR" sz="2000" b="1" kern="1200" dirty="0">
                          <a:solidFill>
                            <a:schemeClr val="tx1"/>
                          </a:solidFill>
                          <a:latin typeface="Raleway" panose="020B0503030101060003" pitchFamily="34" charset="0"/>
                          <a:ea typeface="+mn-ea"/>
                          <a:cs typeface="+mn-cs"/>
                        </a:rPr>
                        <a:t>L’organisateur R1 technique</a:t>
                      </a:r>
                    </a:p>
                  </a:txBody>
                  <a:tcPr marR="180000" marB="36000"/>
                </a:tc>
                <a:tc>
                  <a:txBody>
                    <a:bodyPr/>
                    <a:lstStyle/>
                    <a:p>
                      <a:r>
                        <a:rPr lang="fr-FR" sz="2000" b="1" kern="1200" dirty="0">
                          <a:solidFill>
                            <a:schemeClr val="tx1"/>
                          </a:solidFill>
                          <a:latin typeface="Raleway" panose="020B0503030101060003" pitchFamily="34" charset="0"/>
                          <a:ea typeface="+mn-ea"/>
                          <a:cs typeface="+mn-cs"/>
                        </a:rPr>
                        <a:t>BEDEE </a:t>
                      </a:r>
                      <a:r>
                        <a:rPr lang="fr-FR" sz="2000" b="1" kern="1200" dirty="0" err="1">
                          <a:solidFill>
                            <a:schemeClr val="tx1"/>
                          </a:solidFill>
                          <a:latin typeface="Raleway" panose="020B0503030101060003" pitchFamily="34" charset="0"/>
                          <a:ea typeface="+mn-ea"/>
                          <a:cs typeface="+mn-cs"/>
                        </a:rPr>
                        <a:t>Meddy</a:t>
                      </a:r>
                      <a:endParaRPr lang="fr-FR" sz="2000" b="1" kern="1200" dirty="0">
                        <a:solidFill>
                          <a:schemeClr val="tx1"/>
                        </a:solidFill>
                        <a:latin typeface="Raleway" panose="020B0503030101060003" pitchFamily="34" charset="0"/>
                        <a:ea typeface="+mn-ea"/>
                        <a:cs typeface="+mn-cs"/>
                      </a:endParaRPr>
                    </a:p>
                  </a:txBody>
                  <a:tcPr marL="180000"/>
                </a:tc>
                <a:extLst>
                  <a:ext uri="{0D108BD9-81ED-4DB2-BD59-A6C34878D82A}">
                    <a16:rowId xmlns:a16="http://schemas.microsoft.com/office/drawing/2014/main" val="10002"/>
                  </a:ext>
                </a:extLst>
              </a:tr>
              <a:tr h="370840">
                <a:tc>
                  <a:txBody>
                    <a:bodyPr/>
                    <a:lstStyle/>
                    <a:p>
                      <a:pPr algn="r"/>
                      <a:r>
                        <a:rPr lang="fr-FR" sz="2000" b="1" kern="1200" dirty="0">
                          <a:solidFill>
                            <a:schemeClr val="tx1"/>
                          </a:solidFill>
                          <a:latin typeface="Raleway" panose="020B0503030101060003" pitchFamily="34" charset="0"/>
                          <a:ea typeface="+mn-ea"/>
                          <a:cs typeface="+mn-cs"/>
                        </a:rPr>
                        <a:t>Président de la CNA </a:t>
                      </a:r>
                    </a:p>
                  </a:txBody>
                  <a:tcPr marR="180000" marB="3600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Raleway" panose="020B0503030101060003" pitchFamily="34" charset="0"/>
                          <a:ea typeface="+mn-ea"/>
                          <a:cs typeface="+mn-cs"/>
                        </a:rPr>
                        <a:t>BONIN  Daniel (préside)</a:t>
                      </a:r>
                    </a:p>
                  </a:txBody>
                  <a:tcPr marL="180000"/>
                </a:tc>
                <a:extLst>
                  <a:ext uri="{0D108BD9-81ED-4DB2-BD59-A6C34878D82A}">
                    <a16:rowId xmlns:a16="http://schemas.microsoft.com/office/drawing/2014/main" val="10003"/>
                  </a:ext>
                </a:extLst>
              </a:tr>
            </a:tbl>
          </a:graphicData>
        </a:graphic>
      </p:graphicFrame>
      <p:graphicFrame>
        <p:nvGraphicFramePr>
          <p:cNvPr id="3" name="Tableau 2"/>
          <p:cNvGraphicFramePr>
            <a:graphicFrameLocks noGrp="1"/>
          </p:cNvGraphicFramePr>
          <p:nvPr>
            <p:extLst>
              <p:ext uri="{D42A27DB-BD31-4B8C-83A1-F6EECF244321}">
                <p14:modId xmlns:p14="http://schemas.microsoft.com/office/powerpoint/2010/main" val="2536229493"/>
              </p:ext>
            </p:extLst>
          </p:nvPr>
        </p:nvGraphicFramePr>
        <p:xfrm>
          <a:off x="534074" y="2958021"/>
          <a:ext cx="11490691" cy="1981200"/>
        </p:xfrm>
        <a:graphic>
          <a:graphicData uri="http://schemas.openxmlformats.org/drawingml/2006/table">
            <a:tbl>
              <a:tblPr firstRow="1" bandRow="1">
                <a:tableStyleId>{5C22544A-7EE6-4342-B048-85BDC9FD1C3A}</a:tableStyleId>
              </a:tblPr>
              <a:tblGrid>
                <a:gridCol w="5656333">
                  <a:extLst>
                    <a:ext uri="{9D8B030D-6E8A-4147-A177-3AD203B41FA5}">
                      <a16:colId xmlns:a16="http://schemas.microsoft.com/office/drawing/2014/main" val="20000"/>
                    </a:ext>
                  </a:extLst>
                </a:gridCol>
                <a:gridCol w="5834358">
                  <a:extLst>
                    <a:ext uri="{9D8B030D-6E8A-4147-A177-3AD203B41FA5}">
                      <a16:colId xmlns:a16="http://schemas.microsoft.com/office/drawing/2014/main" val="20001"/>
                    </a:ext>
                  </a:extLst>
                </a:gridCol>
              </a:tblGrid>
              <a:tr h="370840">
                <a:tc gridSpan="2">
                  <a:txBody>
                    <a:bodyPr/>
                    <a:lstStyle/>
                    <a:p>
                      <a:pPr marL="0" algn="ctr" defTabSz="914400" rtl="0" eaLnBrk="1" latinLnBrk="0" hangingPunct="1"/>
                      <a:r>
                        <a:rPr lang="fr-FR" sz="2000" b="1" kern="1200" dirty="0">
                          <a:solidFill>
                            <a:schemeClr val="tx1"/>
                          </a:solidFill>
                          <a:latin typeface="Raleway" panose="020B0503030101060003" pitchFamily="34" charset="0"/>
                          <a:ea typeface="+mn-ea"/>
                          <a:cs typeface="+mn-cs"/>
                        </a:rPr>
                        <a:t>Jury d’appel</a:t>
                      </a:r>
                    </a:p>
                  </a:txBody>
                  <a:tcPr/>
                </a:tc>
                <a:tc hMerge="1">
                  <a:txBody>
                    <a:bodyPr/>
                    <a:lstStyle/>
                    <a:p>
                      <a:endParaRPr lang="fr-FR" dirty="0"/>
                    </a:p>
                  </a:txBody>
                  <a:tcPr/>
                </a:tc>
                <a:extLst>
                  <a:ext uri="{0D108BD9-81ED-4DB2-BD59-A6C34878D82A}">
                    <a16:rowId xmlns:a16="http://schemas.microsoft.com/office/drawing/2014/main" val="10000"/>
                  </a:ext>
                </a:extLst>
              </a:tr>
              <a:tr h="370840">
                <a:tc>
                  <a:txBody>
                    <a:bodyPr/>
                    <a:lstStyle/>
                    <a:p>
                      <a:pPr marL="0" algn="ctr" defTabSz="914400" rtl="0" eaLnBrk="1" latinLnBrk="0" hangingPunct="1"/>
                      <a:r>
                        <a:rPr lang="fr-FR" sz="2000" b="1" kern="1200" dirty="0">
                          <a:solidFill>
                            <a:schemeClr val="tx1"/>
                          </a:solidFill>
                          <a:latin typeface="Raleway" panose="020B0503030101060003" pitchFamily="34" charset="0"/>
                          <a:ea typeface="+mn-ea"/>
                          <a:cs typeface="+mn-cs"/>
                        </a:rPr>
                        <a:t>Représentant du BEX </a:t>
                      </a:r>
                    </a:p>
                  </a:txBody>
                  <a:tcPr marR="180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Raleway" panose="020B0503030101060003" pitchFamily="34" charset="0"/>
                          <a:ea typeface="+mn-ea"/>
                          <a:cs typeface="+mn-cs"/>
                        </a:rPr>
                        <a:t>(préside) </a:t>
                      </a:r>
                    </a:p>
                  </a:txBody>
                  <a:tcPr marL="180000" marR="180000"/>
                </a:tc>
                <a:extLst>
                  <a:ext uri="{0D108BD9-81ED-4DB2-BD59-A6C34878D82A}">
                    <a16:rowId xmlns:a16="http://schemas.microsoft.com/office/drawing/2014/main" val="10001"/>
                  </a:ext>
                </a:extLst>
              </a:tr>
              <a:tr h="370840">
                <a:tc>
                  <a:txBody>
                    <a:bodyPr/>
                    <a:lstStyle/>
                    <a:p>
                      <a:pPr marL="0" algn="ctr" defTabSz="914400" rtl="0" eaLnBrk="1" latinLnBrk="0" hangingPunct="1"/>
                      <a:r>
                        <a:rPr lang="fr-FR" sz="2000" b="1" kern="1200" dirty="0">
                          <a:solidFill>
                            <a:schemeClr val="tx1"/>
                          </a:solidFill>
                          <a:latin typeface="Raleway" panose="020B0503030101060003" pitchFamily="34" charset="0"/>
                          <a:ea typeface="+mn-ea"/>
                          <a:cs typeface="+mn-cs"/>
                        </a:rPr>
                        <a:t>Président du CRCK Ile de France</a:t>
                      </a:r>
                    </a:p>
                  </a:txBody>
                  <a:tcPr marR="180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Raleway" panose="020B0503030101060003" pitchFamily="34" charset="0"/>
                          <a:ea typeface="+mn-ea"/>
                          <a:cs typeface="+mn-cs"/>
                        </a:rPr>
                        <a:t>POULHE Eric</a:t>
                      </a:r>
                    </a:p>
                  </a:txBody>
                  <a:tcPr marL="180000" marR="180000"/>
                </a:tc>
                <a:extLst>
                  <a:ext uri="{0D108BD9-81ED-4DB2-BD59-A6C34878D82A}">
                    <a16:rowId xmlns:a16="http://schemas.microsoft.com/office/drawing/2014/main" val="10002"/>
                  </a:ext>
                </a:extLst>
              </a:tr>
              <a:tr h="370840">
                <a:tc>
                  <a:txBody>
                    <a:bodyPr/>
                    <a:lstStyle/>
                    <a:p>
                      <a:pPr marL="0" algn="ctr" defTabSz="914400" rtl="0" eaLnBrk="1" latinLnBrk="0" hangingPunct="1"/>
                      <a:r>
                        <a:rPr lang="fr-FR" sz="2000" b="1" kern="1200" dirty="0">
                          <a:solidFill>
                            <a:schemeClr val="tx1"/>
                          </a:solidFill>
                          <a:latin typeface="Raleway" panose="020B0503030101060003" pitchFamily="34" charset="0"/>
                          <a:ea typeface="+mn-ea"/>
                          <a:cs typeface="+mn-cs"/>
                        </a:rPr>
                        <a:t>Président de la CNA </a:t>
                      </a:r>
                    </a:p>
                  </a:txBody>
                  <a:tcPr marR="180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kern="1200" dirty="0">
                          <a:solidFill>
                            <a:schemeClr val="tx1"/>
                          </a:solidFill>
                          <a:latin typeface="Raleway" panose="020B0503030101060003" pitchFamily="34" charset="0"/>
                          <a:ea typeface="+mn-ea"/>
                          <a:cs typeface="+mn-cs"/>
                        </a:rPr>
                        <a:t>BONIN  Daniel </a:t>
                      </a:r>
                    </a:p>
                  </a:txBody>
                  <a:tcPr marL="180000" marR="180000"/>
                </a:tc>
                <a:extLst>
                  <a:ext uri="{0D108BD9-81ED-4DB2-BD59-A6C34878D82A}">
                    <a16:rowId xmlns:a16="http://schemas.microsoft.com/office/drawing/2014/main" val="10003"/>
                  </a:ext>
                </a:extLst>
              </a:tr>
              <a:tr h="370840">
                <a:tc>
                  <a:txBody>
                    <a:bodyPr/>
                    <a:lstStyle/>
                    <a:p>
                      <a:pPr marL="0" algn="ctr" defTabSz="914400" rtl="0" eaLnBrk="1" latinLnBrk="0" hangingPunct="1"/>
                      <a:r>
                        <a:rPr lang="fr-FR" sz="2000" b="1" kern="1200" dirty="0">
                          <a:solidFill>
                            <a:schemeClr val="tx1"/>
                          </a:solidFill>
                          <a:latin typeface="Raleway" panose="020B0503030101060003" pitchFamily="34" charset="0"/>
                          <a:ea typeface="+mn-ea"/>
                          <a:cs typeface="+mn-cs"/>
                        </a:rPr>
                        <a:t>Représentante du conseil Fédéral </a:t>
                      </a:r>
                    </a:p>
                  </a:txBody>
                  <a:tcPr marR="1800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2000" b="1" kern="1200" dirty="0">
                        <a:solidFill>
                          <a:schemeClr val="tx1"/>
                        </a:solidFill>
                        <a:latin typeface="Raleway" panose="020B0503030101060003" pitchFamily="34" charset="0"/>
                        <a:ea typeface="+mn-ea"/>
                        <a:cs typeface="+mn-cs"/>
                      </a:endParaRPr>
                    </a:p>
                  </a:txBody>
                  <a:tcPr marL="180000" marR="180000"/>
                </a:tc>
                <a:extLst>
                  <a:ext uri="{0D108BD9-81ED-4DB2-BD59-A6C34878D82A}">
                    <a16:rowId xmlns:a16="http://schemas.microsoft.com/office/drawing/2014/main" val="10004"/>
                  </a:ext>
                </a:extLst>
              </a:tr>
            </a:tbl>
          </a:graphicData>
        </a:graphic>
      </p:graphicFrame>
      <p:sp>
        <p:nvSpPr>
          <p:cNvPr id="5" name="ZoneTexte 4"/>
          <p:cNvSpPr txBox="1"/>
          <p:nvPr/>
        </p:nvSpPr>
        <p:spPr>
          <a:xfrm>
            <a:off x="1043874" y="291311"/>
            <a:ext cx="10867602" cy="646331"/>
          </a:xfrm>
          <a:prstGeom prst="rect">
            <a:avLst/>
          </a:prstGeom>
          <a:noFill/>
        </p:spPr>
        <p:txBody>
          <a:bodyPr wrap="square" rtlCol="0">
            <a:spAutoFit/>
          </a:bodyPr>
          <a:lstStyle/>
          <a:p>
            <a:pPr algn="ctr"/>
            <a:r>
              <a:rPr lang="fr-FR" sz="3600" b="1" dirty="0"/>
              <a:t>Les instances officielles durant la compétition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043874" y="291311"/>
            <a:ext cx="10867602" cy="646331"/>
          </a:xfrm>
          <a:prstGeom prst="rect">
            <a:avLst/>
          </a:prstGeom>
          <a:noFill/>
        </p:spPr>
        <p:txBody>
          <a:bodyPr wrap="square" rtlCol="0">
            <a:spAutoFit/>
          </a:bodyPr>
          <a:lstStyle/>
          <a:p>
            <a:pPr algn="ctr"/>
            <a:r>
              <a:rPr lang="fr-FR" sz="3600" b="1" dirty="0"/>
              <a:t>Les instances officielles durant la compétition</a:t>
            </a:r>
          </a:p>
        </p:txBody>
      </p:sp>
      <p:sp>
        <p:nvSpPr>
          <p:cNvPr id="6" name="ZoneTexte 5"/>
          <p:cNvSpPr txBox="1"/>
          <p:nvPr/>
        </p:nvSpPr>
        <p:spPr>
          <a:xfrm>
            <a:off x="862940" y="1456565"/>
            <a:ext cx="11113271" cy="3231654"/>
          </a:xfrm>
          <a:prstGeom prst="rect">
            <a:avLst/>
          </a:prstGeom>
          <a:noFill/>
        </p:spPr>
        <p:txBody>
          <a:bodyPr wrap="square" rtlCol="0">
            <a:spAutoFit/>
          </a:bodyPr>
          <a:lstStyle/>
          <a:p>
            <a:r>
              <a:rPr lang="fr-FR" dirty="0"/>
              <a:t>Rappel: Le Jury d’appel se limite à vérifier que la procédure ait bien été respectée.</a:t>
            </a:r>
          </a:p>
          <a:p>
            <a:endParaRPr lang="fr-FR" dirty="0"/>
          </a:p>
          <a:p>
            <a:r>
              <a:rPr lang="fr-FR" sz="1400" b="1" i="1" dirty="0"/>
              <a:t>Article RG 14 – Appel</a:t>
            </a:r>
            <a:br>
              <a:rPr lang="fr-FR" sz="1400" i="1" dirty="0"/>
            </a:br>
            <a:r>
              <a:rPr lang="fr-FR" sz="1400" i="1" dirty="0"/>
              <a:t>D’un point de vue sportif, les faits de jugement ne peuvent pas faire l’objet d’un appel au jury. Le représentant du club de l’embarcation (obligatoirement licencié FFCK), peut faire appel au jury s’il pense qu’il y a une </a:t>
            </a:r>
            <a:r>
              <a:rPr lang="fr-FR" sz="1400" b="1" i="1" dirty="0"/>
              <a:t>anomalie dans la procédure de prise de décision </a:t>
            </a:r>
            <a:r>
              <a:rPr lang="fr-FR" sz="1400" i="1" dirty="0"/>
              <a:t>du juge arbitre ou du comité de compétition. Le recours au jury d’appel doit être effectué auprès du président du jury dans un délai de 20 minutes après l’affichage de la décision du juge arbitre ou du comité de compétition. Celui-ci doit être formulé par écrit, en spécifiant le point de procédure contesté dans la prise de décision du juge arbitre ou du comité de compétition. Le recours est accompagné d'une caution de 75€ (chèque à l'ordre de la « FFCK »). En cas de décision favorable à l'athlète, la caution lui est rendue. Dans le cas contraire, la caution est encaissée. D’un point de vue disciplinaire, tout licencié peut saisir le jury d’appel lors de comportements anti sportifs. Le jury peut consulter les juges et les autres officiels techniques afin d’obtenir les informations nécessaires pour pouvoir rendre sa décision et entendre les parties mises en cause. Le jury doit motiver, rédiger sa décision et l’afficher sur le panneau officiel de la compétition en y précisant l’heure d’affichage. Cette décision est susceptible d’un appel devant la Commission disciplinaire de première instance (Commission Nationale de Discipline) de la FFCK.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52482" y="2621817"/>
            <a:ext cx="8148679" cy="1446550"/>
          </a:xfrm>
          <a:prstGeom prst="rect">
            <a:avLst/>
          </a:prstGeom>
          <a:noFill/>
        </p:spPr>
        <p:txBody>
          <a:bodyPr wrap="square" rtlCol="0">
            <a:spAutoFit/>
          </a:bodyPr>
          <a:lstStyle/>
          <a:p>
            <a:pPr algn="ctr"/>
            <a:r>
              <a:rPr lang="fr-FR" sz="4400" b="1" dirty="0"/>
              <a:t>III. L’équipe juges – gestion de courses</a:t>
            </a:r>
          </a:p>
        </p:txBody>
      </p:sp>
    </p:spTree>
    <p:extLst>
      <p:ext uri="{BB962C8B-B14F-4D97-AF65-F5344CB8AC3E}">
        <p14:creationId xmlns:p14="http://schemas.microsoft.com/office/powerpoint/2010/main" val="1719362741"/>
      </p:ext>
    </p:extLst>
  </p:cSld>
  <p:clrMapOvr>
    <a:masterClrMapping/>
  </p:clrMapOvr>
</p:sld>
</file>

<file path=ppt/theme/theme1.xml><?xml version="1.0" encoding="utf-8"?>
<a:theme xmlns:a="http://schemas.openxmlformats.org/drawingml/2006/main" name="Titre">
  <a:themeElements>
    <a:clrScheme name="FFCK">
      <a:dk1>
        <a:srgbClr val="20265B"/>
      </a:dk1>
      <a:lt1>
        <a:sysClr val="window" lastClr="FFFFFF"/>
      </a:lt1>
      <a:dk2>
        <a:srgbClr val="20265B"/>
      </a:dk2>
      <a:lt2>
        <a:srgbClr val="FFFFFF"/>
      </a:lt2>
      <a:accent1>
        <a:srgbClr val="0089CE"/>
      </a:accent1>
      <a:accent2>
        <a:srgbClr val="0089CE"/>
      </a:accent2>
      <a:accent3>
        <a:srgbClr val="0089CE"/>
      </a:accent3>
      <a:accent4>
        <a:srgbClr val="0089CE"/>
      </a:accent4>
      <a:accent5>
        <a:srgbClr val="0089CE"/>
      </a:accent5>
      <a:accent6>
        <a:srgbClr val="0089CE"/>
      </a:accent6>
      <a:hlink>
        <a:srgbClr val="FFFFFF"/>
      </a:hlink>
      <a:folHlink>
        <a:srgbClr val="FFFFFF"/>
      </a:folHlink>
    </a:clrScheme>
    <a:fontScheme name="FFCK">
      <a:majorFont>
        <a:latin typeface="AgencyFB Black"/>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ps">
  <a:themeElements>
    <a:clrScheme name="Personnalisé 1">
      <a:dk1>
        <a:srgbClr val="20265B"/>
      </a:dk1>
      <a:lt1>
        <a:sysClr val="window" lastClr="FFFFFF"/>
      </a:lt1>
      <a:dk2>
        <a:srgbClr val="20265B"/>
      </a:dk2>
      <a:lt2>
        <a:srgbClr val="FFFFFF"/>
      </a:lt2>
      <a:accent1>
        <a:srgbClr val="0089CE"/>
      </a:accent1>
      <a:accent2>
        <a:srgbClr val="0089CE"/>
      </a:accent2>
      <a:accent3>
        <a:srgbClr val="0089CE"/>
      </a:accent3>
      <a:accent4>
        <a:srgbClr val="0089CE"/>
      </a:accent4>
      <a:accent5>
        <a:srgbClr val="0089CE"/>
      </a:accent5>
      <a:accent6>
        <a:srgbClr val="0089CE"/>
      </a:accent6>
      <a:hlink>
        <a:srgbClr val="FFFFFF"/>
      </a:hlink>
      <a:folHlink>
        <a:srgbClr val="FFFFFF"/>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c3418ae-3e91-4635-8958-7caf5bcd7057">
      <Terms xmlns="http://schemas.microsoft.com/office/infopath/2007/PartnerControls"/>
    </lcf76f155ced4ddcb4097134ff3c332f>
    <TaxCatchAll xmlns="cf908faf-eb6d-4dc3-81a8-77428164e33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B8934E7ED888F4E8B303FF3F143D8C2" ma:contentTypeVersion="12" ma:contentTypeDescription="Crée un document." ma:contentTypeScope="" ma:versionID="3c70db005d9d8fc6708b2a15a170ecf9">
  <xsd:schema xmlns:xsd="http://www.w3.org/2001/XMLSchema" xmlns:xs="http://www.w3.org/2001/XMLSchema" xmlns:p="http://schemas.microsoft.com/office/2006/metadata/properties" xmlns:ns2="6c3418ae-3e91-4635-8958-7caf5bcd7057" xmlns:ns3="cf908faf-eb6d-4dc3-81a8-77428164e337" targetNamespace="http://schemas.microsoft.com/office/2006/metadata/properties" ma:root="true" ma:fieldsID="53957fce1b899784336463787df8d0d7" ns2:_="" ns3:_="">
    <xsd:import namespace="6c3418ae-3e91-4635-8958-7caf5bcd7057"/>
    <xsd:import namespace="cf908faf-eb6d-4dc3-81a8-77428164e3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3418ae-3e91-4635-8958-7caf5bcd70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Balises d’images" ma:readOnly="false" ma:fieldId="{5cf76f15-5ced-4ddc-b409-7134ff3c332f}" ma:taxonomyMulti="true" ma:sspId="8a6f6bcc-12ae-4779-a14e-c634f9a88bd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908faf-eb6d-4dc3-81a8-77428164e337"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element name="TaxCatchAll" ma:index="19" nillable="true" ma:displayName="Taxonomy Catch All Column" ma:hidden="true" ma:list="{e47ed18a-c117-42ad-af38-cfec724bc9f2}" ma:internalName="TaxCatchAll" ma:showField="CatchAllData" ma:web="cf908faf-eb6d-4dc3-81a8-77428164e33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AAE406-62A7-4D0A-A281-50488703CBD7}">
  <ds:schemaRefs>
    <ds:schemaRef ds:uri="http://schemas.microsoft.com/sharepoint/v3/contenttype/forms"/>
  </ds:schemaRefs>
</ds:datastoreItem>
</file>

<file path=customXml/itemProps2.xml><?xml version="1.0" encoding="utf-8"?>
<ds:datastoreItem xmlns:ds="http://schemas.openxmlformats.org/officeDocument/2006/customXml" ds:itemID="{7CEABC6D-DB58-474A-8FEF-671FD2F127DA}">
  <ds:schemaRefs>
    <ds:schemaRef ds:uri="http://schemas.microsoft.com/office/2006/metadata/properties"/>
    <ds:schemaRef ds:uri="http://schemas.microsoft.com/office/infopath/2007/PartnerControls"/>
    <ds:schemaRef ds:uri="6c3418ae-3e91-4635-8958-7caf5bcd7057"/>
    <ds:schemaRef ds:uri="cf908faf-eb6d-4dc3-81a8-77428164e337"/>
  </ds:schemaRefs>
</ds:datastoreItem>
</file>

<file path=customXml/itemProps3.xml><?xml version="1.0" encoding="utf-8"?>
<ds:datastoreItem xmlns:ds="http://schemas.openxmlformats.org/officeDocument/2006/customXml" ds:itemID="{EE5A0E10-19E9-4351-864C-7D6A298373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3418ae-3e91-4635-8958-7caf5bcd7057"/>
    <ds:schemaRef ds:uri="cf908faf-eb6d-4dc3-81a8-77428164e3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3025</Words>
  <Application>Microsoft Office PowerPoint</Application>
  <PresentationFormat>Grand écran</PresentationFormat>
  <Paragraphs>1483</Paragraphs>
  <Slides>28</Slides>
  <Notes>11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28</vt:i4>
      </vt:variant>
    </vt:vector>
  </HeadingPairs>
  <TitlesOfParts>
    <vt:vector size="38" baseType="lpstr">
      <vt:lpstr>Courier New</vt:lpstr>
      <vt:lpstr>AgencyFB Black</vt:lpstr>
      <vt:lpstr>Arial</vt:lpstr>
      <vt:lpstr>Raleway</vt:lpstr>
      <vt:lpstr>Calibri Light</vt:lpstr>
      <vt:lpstr>Wingdings</vt:lpstr>
      <vt:lpstr>Agency FB</vt:lpstr>
      <vt:lpstr>Calibri</vt:lpstr>
      <vt:lpstr>Titre</vt:lpstr>
      <vt:lpstr>Corps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Corentin Echivard</dc:creator>
  <cp:lastModifiedBy>Lionel FRAISSE</cp:lastModifiedBy>
  <cp:revision>215</cp:revision>
  <cp:lastPrinted>2021-05-10T07:13:54Z</cp:lastPrinted>
  <dcterms:created xsi:type="dcterms:W3CDTF">2021-03-18T14:40:37Z</dcterms:created>
  <dcterms:modified xsi:type="dcterms:W3CDTF">2022-08-22T18:00:58Z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0x0101005B8934E7ED888F4E8B303FF3F143D8C2</vt:lpwstr>
  </property>
  <property fmtid="{D5CDD505-2E9C-101B-9397-08002B2CF9AE}" pid="3" name="MediaServiceImageTags">
    <vt:lpwstr/>
  </property>
</Properties>
</file>